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438" r:id="rId3"/>
    <p:sldId id="443" r:id="rId4"/>
    <p:sldId id="439" r:id="rId5"/>
    <p:sldId id="440" r:id="rId6"/>
    <p:sldId id="444" r:id="rId7"/>
    <p:sldId id="363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6" r:id="rId16"/>
    <p:sldId id="372" r:id="rId17"/>
    <p:sldId id="373" r:id="rId18"/>
    <p:sldId id="374" r:id="rId19"/>
    <p:sldId id="375" r:id="rId20"/>
    <p:sldId id="445" r:id="rId21"/>
    <p:sldId id="446" r:id="rId22"/>
    <p:sldId id="382" r:id="rId23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3DAA06E-3C45-FA6E-60E2-D9D742B06759}" name="Klozíková Pavla" initials="KP" userId="S::pavla.klozikova@ostrava.cz::ff1af650-317b-4b9e-84ef-3ecc05339b65" providerId="AD"/>
  <p188:author id="{D334289E-6A6C-7D0B-4763-2C4AA91BC201}" name="Teichmannová Petra" initials="TP" userId="S::petra.teichmannova@ostrava.cz::ebaa36da-07c2-4aff-bf1c-e10e7ce7007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69"/>
    <a:srgbClr val="00ADD0"/>
    <a:srgbClr val="FF0066"/>
    <a:srgbClr val="C30520"/>
    <a:srgbClr val="C751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4" autoAdjust="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8CEF6-6A39-46A1-9384-C6E9B9FAE56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4FFA36E-9845-474D-A549-8E02D1D795EE}">
      <dgm:prSet phldrT="[Text]"/>
      <dgm:spPr>
        <a:xfrm>
          <a:off x="1506" y="960120"/>
          <a:ext cx="877341" cy="128016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Podání žádosti o aktualizaci v krajské síti</a:t>
          </a:r>
        </a:p>
      </dgm:t>
    </dgm:pt>
    <dgm:pt modelId="{13F1EDD0-BB6C-4A3B-BDD3-1D3CEDA72258}" type="parTrans" cxnId="{5E0A3563-87D0-40F4-8A51-2F8888A5E391}">
      <dgm:prSet/>
      <dgm:spPr/>
      <dgm:t>
        <a:bodyPr/>
        <a:lstStyle/>
        <a:p>
          <a:pPr algn="ctr"/>
          <a:endParaRPr lang="cs-CZ"/>
        </a:p>
      </dgm:t>
    </dgm:pt>
    <dgm:pt modelId="{FCC2A877-7CAB-421A-BE93-35AB5303A4C8}" type="sibTrans" cxnId="{5E0A3563-87D0-40F4-8A51-2F8888A5E391}">
      <dgm:prSet/>
      <dgm:spPr/>
      <dgm:t>
        <a:bodyPr/>
        <a:lstStyle/>
        <a:p>
          <a:pPr algn="ctr"/>
          <a:endParaRPr lang="cs-CZ"/>
        </a:p>
      </dgm:t>
    </dgm:pt>
    <dgm:pt modelId="{4EB65F6B-600A-4027-9A3C-4D0052DF8AC7}">
      <dgm:prSet phldrT="[Text]"/>
      <dgm:spPr>
        <a:xfrm>
          <a:off x="922715" y="960120"/>
          <a:ext cx="877341" cy="128016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Podání žádosti o aktualizaci v ostravské síti</a:t>
          </a:r>
        </a:p>
      </dgm:t>
    </dgm:pt>
    <dgm:pt modelId="{3C6789FF-9FD6-4A37-8444-FA783EEE9CCA}" type="parTrans" cxnId="{7299A458-8A08-436C-AA22-F88F25DCE91A}">
      <dgm:prSet/>
      <dgm:spPr/>
      <dgm:t>
        <a:bodyPr/>
        <a:lstStyle/>
        <a:p>
          <a:pPr algn="ctr"/>
          <a:endParaRPr lang="cs-CZ"/>
        </a:p>
      </dgm:t>
    </dgm:pt>
    <dgm:pt modelId="{D57915A7-20BB-405F-8296-306C709E5F65}" type="sibTrans" cxnId="{7299A458-8A08-436C-AA22-F88F25DCE91A}">
      <dgm:prSet/>
      <dgm:spPr/>
      <dgm:t>
        <a:bodyPr/>
        <a:lstStyle/>
        <a:p>
          <a:pPr algn="ctr"/>
          <a:endParaRPr lang="cs-CZ"/>
        </a:p>
      </dgm:t>
    </dgm:pt>
    <dgm:pt modelId="{CE0CF952-6703-4CCD-8A42-972E15AA071A}">
      <dgm:prSet phldrT="[Text]"/>
      <dgm:spPr>
        <a:xfrm>
          <a:off x="1843924" y="960120"/>
          <a:ext cx="877341" cy="128016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Usnesení orgánů SMO (potvrzení zadavatelské role obce) </a:t>
          </a:r>
        </a:p>
      </dgm:t>
    </dgm:pt>
    <dgm:pt modelId="{A23F2F01-2BFB-4B4E-9C37-D2132D1FE0BD}" type="parTrans" cxnId="{0E16246A-FC80-45CE-9B14-946A2BDC99DA}">
      <dgm:prSet/>
      <dgm:spPr/>
      <dgm:t>
        <a:bodyPr/>
        <a:lstStyle/>
        <a:p>
          <a:pPr algn="ctr"/>
          <a:endParaRPr lang="cs-CZ"/>
        </a:p>
      </dgm:t>
    </dgm:pt>
    <dgm:pt modelId="{F4B5CA69-2E20-4FCA-BEE2-643D80067EAE}" type="sibTrans" cxnId="{0E16246A-FC80-45CE-9B14-946A2BDC99DA}">
      <dgm:prSet/>
      <dgm:spPr/>
      <dgm:t>
        <a:bodyPr/>
        <a:lstStyle/>
        <a:p>
          <a:pPr algn="ctr"/>
          <a:endParaRPr lang="cs-CZ"/>
        </a:p>
      </dgm:t>
    </dgm:pt>
    <dgm:pt modelId="{8C77FA26-2DC8-4AB3-99B7-1DE0E3754FD5}">
      <dgm:prSet/>
      <dgm:spPr>
        <a:xfrm>
          <a:off x="2765133" y="960120"/>
          <a:ext cx="877341" cy="128016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Aktualizace krajské sítě</a:t>
          </a:r>
        </a:p>
      </dgm:t>
    </dgm:pt>
    <dgm:pt modelId="{BEEC08B0-963A-4C6A-A45E-8D933C8E56E1}" type="parTrans" cxnId="{8DC27E69-0237-4C08-96A0-91DF60426686}">
      <dgm:prSet/>
      <dgm:spPr/>
      <dgm:t>
        <a:bodyPr/>
        <a:lstStyle/>
        <a:p>
          <a:pPr algn="ctr"/>
          <a:endParaRPr lang="cs-CZ"/>
        </a:p>
      </dgm:t>
    </dgm:pt>
    <dgm:pt modelId="{30B54BFC-E4C5-4F44-B9AA-272BD912A823}" type="sibTrans" cxnId="{8DC27E69-0237-4C08-96A0-91DF60426686}">
      <dgm:prSet/>
      <dgm:spPr/>
      <dgm:t>
        <a:bodyPr/>
        <a:lstStyle/>
        <a:p>
          <a:pPr algn="ctr"/>
          <a:endParaRPr lang="cs-CZ"/>
        </a:p>
      </dgm:t>
    </dgm:pt>
    <dgm:pt modelId="{48DD9AD0-5222-462F-B317-13311D01C764}">
      <dgm:prSet/>
      <dgm:spPr>
        <a:xfrm>
          <a:off x="3686342" y="960120"/>
          <a:ext cx="877341" cy="128016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Možnost žádat o financování pro službu, která je zařazena do krajské sítě</a:t>
          </a:r>
        </a:p>
      </dgm:t>
    </dgm:pt>
    <dgm:pt modelId="{C2B321BC-14FA-4D26-9C30-3FC2839C3D64}" type="parTrans" cxnId="{58981372-1C5A-470F-A870-B4DEFF648583}">
      <dgm:prSet/>
      <dgm:spPr/>
      <dgm:t>
        <a:bodyPr/>
        <a:lstStyle/>
        <a:p>
          <a:pPr algn="ctr"/>
          <a:endParaRPr lang="cs-CZ"/>
        </a:p>
      </dgm:t>
    </dgm:pt>
    <dgm:pt modelId="{4E9DCF91-4123-4E60-81CB-7B84B459DA91}" type="sibTrans" cxnId="{58981372-1C5A-470F-A870-B4DEFF648583}">
      <dgm:prSet/>
      <dgm:spPr/>
      <dgm:t>
        <a:bodyPr/>
        <a:lstStyle/>
        <a:p>
          <a:pPr algn="ctr"/>
          <a:endParaRPr lang="cs-CZ"/>
        </a:p>
      </dgm:t>
    </dgm:pt>
    <dgm:pt modelId="{3BC64E87-3C8D-46C3-BA3A-98DAAB92A5D3}">
      <dgm:prSet/>
      <dgm:spPr>
        <a:xfrm>
          <a:off x="4607551" y="960120"/>
          <a:ext cx="877341" cy="128016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cs-CZ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Finanční podpora ze strany SMO, tzn. služba je součást ostravské sítě</a:t>
          </a:r>
        </a:p>
      </dgm:t>
    </dgm:pt>
    <dgm:pt modelId="{F34C68D0-0DE8-4CD7-873F-3FD8195FABD1}" type="parTrans" cxnId="{E9C76C7D-0D15-402B-9318-5B957948048A}">
      <dgm:prSet/>
      <dgm:spPr/>
      <dgm:t>
        <a:bodyPr/>
        <a:lstStyle/>
        <a:p>
          <a:pPr algn="ctr"/>
          <a:endParaRPr lang="cs-CZ"/>
        </a:p>
      </dgm:t>
    </dgm:pt>
    <dgm:pt modelId="{2B05FA16-0992-4AFB-AC69-1681423A732D}" type="sibTrans" cxnId="{E9C76C7D-0D15-402B-9318-5B957948048A}">
      <dgm:prSet/>
      <dgm:spPr/>
      <dgm:t>
        <a:bodyPr/>
        <a:lstStyle/>
        <a:p>
          <a:pPr algn="ctr"/>
          <a:endParaRPr lang="cs-CZ"/>
        </a:p>
      </dgm:t>
    </dgm:pt>
    <dgm:pt modelId="{5EB6B26C-985E-4F85-AD09-A3E7195238FE}" type="pres">
      <dgm:prSet presAssocID="{CA98CEF6-6A39-46A1-9384-C6E9B9FAE56E}" presName="CompostProcess" presStyleCnt="0">
        <dgm:presLayoutVars>
          <dgm:dir/>
          <dgm:resizeHandles val="exact"/>
        </dgm:presLayoutVars>
      </dgm:prSet>
      <dgm:spPr/>
    </dgm:pt>
    <dgm:pt modelId="{72949F1D-EF7D-40BA-9303-D1B9D6332DB0}" type="pres">
      <dgm:prSet presAssocID="{CA98CEF6-6A39-46A1-9384-C6E9B9FAE56E}" presName="arrow" presStyleLbl="bgShp" presStyleIdx="0" presStyleCnt="1"/>
      <dgm:spPr>
        <a:xfrm>
          <a:off x="411479" y="0"/>
          <a:ext cx="4663440" cy="3200400"/>
        </a:xfrm>
        <a:prstGeom prst="right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0C43FAA8-BD66-445A-8633-66623787105C}" type="pres">
      <dgm:prSet presAssocID="{CA98CEF6-6A39-46A1-9384-C6E9B9FAE56E}" presName="linearProcess" presStyleCnt="0"/>
      <dgm:spPr/>
    </dgm:pt>
    <dgm:pt modelId="{942C624B-2322-4EF4-952E-76E64B8DCAF4}" type="pres">
      <dgm:prSet presAssocID="{A4FFA36E-9845-474D-A549-8E02D1D795EE}" presName="textNode" presStyleLbl="node1" presStyleIdx="0" presStyleCnt="6" custLinFactX="200000" custLinFactNeighborX="296896" custLinFactNeighborY="966">
        <dgm:presLayoutVars>
          <dgm:bulletEnabled val="1"/>
        </dgm:presLayoutVars>
      </dgm:prSet>
      <dgm:spPr/>
    </dgm:pt>
    <dgm:pt modelId="{646E80C6-8105-42C4-A115-B38C66613873}" type="pres">
      <dgm:prSet presAssocID="{FCC2A877-7CAB-421A-BE93-35AB5303A4C8}" presName="sibTrans" presStyleCnt="0"/>
      <dgm:spPr/>
    </dgm:pt>
    <dgm:pt modelId="{05CF4D2F-549D-464D-9BD0-414800697F78}" type="pres">
      <dgm:prSet presAssocID="{4EB65F6B-600A-4027-9A3C-4D0052DF8AC7}" presName="textNode" presStyleLbl="node1" presStyleIdx="1" presStyleCnt="6" custLinFactX="-94686" custLinFactNeighborX="-100000" custLinFactNeighborY="138">
        <dgm:presLayoutVars>
          <dgm:bulletEnabled val="1"/>
        </dgm:presLayoutVars>
      </dgm:prSet>
      <dgm:spPr/>
    </dgm:pt>
    <dgm:pt modelId="{1B134442-6F6D-40D8-88A2-F32C181654DA}" type="pres">
      <dgm:prSet presAssocID="{D57915A7-20BB-405F-8296-306C709E5F65}" presName="sibTrans" presStyleCnt="0"/>
      <dgm:spPr/>
    </dgm:pt>
    <dgm:pt modelId="{BCC373F3-50BD-4DDF-A480-3FBCFF2BF1BC}" type="pres">
      <dgm:prSet presAssocID="{CE0CF952-6703-4CCD-8A42-972E15AA071A}" presName="textNode" presStyleLbl="node1" presStyleIdx="2" presStyleCnt="6" custLinFactX="-95967" custLinFactNeighborX="-100000">
        <dgm:presLayoutVars>
          <dgm:bulletEnabled val="1"/>
        </dgm:presLayoutVars>
      </dgm:prSet>
      <dgm:spPr/>
    </dgm:pt>
    <dgm:pt modelId="{95807516-10AC-4EE4-9952-14808BE8CE76}" type="pres">
      <dgm:prSet presAssocID="{F4B5CA69-2E20-4FCA-BEE2-643D80067EAE}" presName="sibTrans" presStyleCnt="0"/>
      <dgm:spPr/>
    </dgm:pt>
    <dgm:pt modelId="{7E027D39-99A7-4A4F-8AA8-DCBDBDC7203C}" type="pres">
      <dgm:prSet presAssocID="{8C77FA26-2DC8-4AB3-99B7-1DE0E3754FD5}" presName="textNode" presStyleLbl="node1" presStyleIdx="3" presStyleCnt="6">
        <dgm:presLayoutVars>
          <dgm:bulletEnabled val="1"/>
        </dgm:presLayoutVars>
      </dgm:prSet>
      <dgm:spPr/>
    </dgm:pt>
    <dgm:pt modelId="{3B4768FA-A176-4483-9526-C22E12E5408F}" type="pres">
      <dgm:prSet presAssocID="{30B54BFC-E4C5-4F44-B9AA-272BD912A823}" presName="sibTrans" presStyleCnt="0"/>
      <dgm:spPr/>
    </dgm:pt>
    <dgm:pt modelId="{CA4D420D-9B91-46D0-B10F-867D130D108F}" type="pres">
      <dgm:prSet presAssocID="{48DD9AD0-5222-462F-B317-13311D01C764}" presName="textNode" presStyleLbl="node1" presStyleIdx="4" presStyleCnt="6">
        <dgm:presLayoutVars>
          <dgm:bulletEnabled val="1"/>
        </dgm:presLayoutVars>
      </dgm:prSet>
      <dgm:spPr/>
    </dgm:pt>
    <dgm:pt modelId="{0C70787F-F87E-4011-BFE1-A2C53D1242F0}" type="pres">
      <dgm:prSet presAssocID="{4E9DCF91-4123-4E60-81CB-7B84B459DA91}" presName="sibTrans" presStyleCnt="0"/>
      <dgm:spPr/>
    </dgm:pt>
    <dgm:pt modelId="{FB0F5F37-11E1-41DB-8543-D19A79C0769C}" type="pres">
      <dgm:prSet presAssocID="{3BC64E87-3C8D-46C3-BA3A-98DAAB92A5D3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897D6B17-4877-4B86-9A35-836774F250B6}" type="presOf" srcId="{3BC64E87-3C8D-46C3-BA3A-98DAAB92A5D3}" destId="{FB0F5F37-11E1-41DB-8543-D19A79C0769C}" srcOrd="0" destOrd="0" presId="urn:microsoft.com/office/officeart/2005/8/layout/hProcess9"/>
    <dgm:cxn modelId="{2181B120-1359-4664-99F4-D8AC33559A13}" type="presOf" srcId="{A4FFA36E-9845-474D-A549-8E02D1D795EE}" destId="{942C624B-2322-4EF4-952E-76E64B8DCAF4}" srcOrd="0" destOrd="0" presId="urn:microsoft.com/office/officeart/2005/8/layout/hProcess9"/>
    <dgm:cxn modelId="{5CAEDD24-E3ED-49B8-B8AE-012F90112D73}" type="presOf" srcId="{CA98CEF6-6A39-46A1-9384-C6E9B9FAE56E}" destId="{5EB6B26C-985E-4F85-AD09-A3E7195238FE}" srcOrd="0" destOrd="0" presId="urn:microsoft.com/office/officeart/2005/8/layout/hProcess9"/>
    <dgm:cxn modelId="{1A61955E-B260-4945-9134-4E6426838903}" type="presOf" srcId="{48DD9AD0-5222-462F-B317-13311D01C764}" destId="{CA4D420D-9B91-46D0-B10F-867D130D108F}" srcOrd="0" destOrd="0" presId="urn:microsoft.com/office/officeart/2005/8/layout/hProcess9"/>
    <dgm:cxn modelId="{5E0A3563-87D0-40F4-8A51-2F8888A5E391}" srcId="{CA98CEF6-6A39-46A1-9384-C6E9B9FAE56E}" destId="{A4FFA36E-9845-474D-A549-8E02D1D795EE}" srcOrd="0" destOrd="0" parTransId="{13F1EDD0-BB6C-4A3B-BDD3-1D3CEDA72258}" sibTransId="{FCC2A877-7CAB-421A-BE93-35AB5303A4C8}"/>
    <dgm:cxn modelId="{8DC27E69-0237-4C08-96A0-91DF60426686}" srcId="{CA98CEF6-6A39-46A1-9384-C6E9B9FAE56E}" destId="{8C77FA26-2DC8-4AB3-99B7-1DE0E3754FD5}" srcOrd="3" destOrd="0" parTransId="{BEEC08B0-963A-4C6A-A45E-8D933C8E56E1}" sibTransId="{30B54BFC-E4C5-4F44-B9AA-272BD912A823}"/>
    <dgm:cxn modelId="{0E16246A-FC80-45CE-9B14-946A2BDC99DA}" srcId="{CA98CEF6-6A39-46A1-9384-C6E9B9FAE56E}" destId="{CE0CF952-6703-4CCD-8A42-972E15AA071A}" srcOrd="2" destOrd="0" parTransId="{A23F2F01-2BFB-4B4E-9C37-D2132D1FE0BD}" sibTransId="{F4B5CA69-2E20-4FCA-BEE2-643D80067EAE}"/>
    <dgm:cxn modelId="{58981372-1C5A-470F-A870-B4DEFF648583}" srcId="{CA98CEF6-6A39-46A1-9384-C6E9B9FAE56E}" destId="{48DD9AD0-5222-462F-B317-13311D01C764}" srcOrd="4" destOrd="0" parTransId="{C2B321BC-14FA-4D26-9C30-3FC2839C3D64}" sibTransId="{4E9DCF91-4123-4E60-81CB-7B84B459DA91}"/>
    <dgm:cxn modelId="{7299A458-8A08-436C-AA22-F88F25DCE91A}" srcId="{CA98CEF6-6A39-46A1-9384-C6E9B9FAE56E}" destId="{4EB65F6B-600A-4027-9A3C-4D0052DF8AC7}" srcOrd="1" destOrd="0" parTransId="{3C6789FF-9FD6-4A37-8444-FA783EEE9CCA}" sibTransId="{D57915A7-20BB-405F-8296-306C709E5F65}"/>
    <dgm:cxn modelId="{4FB63F7B-9E5E-4BEF-914B-9EE9D594DB75}" type="presOf" srcId="{CE0CF952-6703-4CCD-8A42-972E15AA071A}" destId="{BCC373F3-50BD-4DDF-A480-3FBCFF2BF1BC}" srcOrd="0" destOrd="0" presId="urn:microsoft.com/office/officeart/2005/8/layout/hProcess9"/>
    <dgm:cxn modelId="{E9C76C7D-0D15-402B-9318-5B957948048A}" srcId="{CA98CEF6-6A39-46A1-9384-C6E9B9FAE56E}" destId="{3BC64E87-3C8D-46C3-BA3A-98DAAB92A5D3}" srcOrd="5" destOrd="0" parTransId="{F34C68D0-0DE8-4CD7-873F-3FD8195FABD1}" sibTransId="{2B05FA16-0992-4AFB-AC69-1681423A732D}"/>
    <dgm:cxn modelId="{E7ECACC1-D7C1-4CBF-8992-76CC68CDB075}" type="presOf" srcId="{4EB65F6B-600A-4027-9A3C-4D0052DF8AC7}" destId="{05CF4D2F-549D-464D-9BD0-414800697F78}" srcOrd="0" destOrd="0" presId="urn:microsoft.com/office/officeart/2005/8/layout/hProcess9"/>
    <dgm:cxn modelId="{2EF616DF-8CBC-4878-AAB7-B7111651C960}" type="presOf" srcId="{8C77FA26-2DC8-4AB3-99B7-1DE0E3754FD5}" destId="{7E027D39-99A7-4A4F-8AA8-DCBDBDC7203C}" srcOrd="0" destOrd="0" presId="urn:microsoft.com/office/officeart/2005/8/layout/hProcess9"/>
    <dgm:cxn modelId="{DEDAE1BE-0694-4E34-829E-D2CBBA9C885C}" type="presParOf" srcId="{5EB6B26C-985E-4F85-AD09-A3E7195238FE}" destId="{72949F1D-EF7D-40BA-9303-D1B9D6332DB0}" srcOrd="0" destOrd="0" presId="urn:microsoft.com/office/officeart/2005/8/layout/hProcess9"/>
    <dgm:cxn modelId="{76AE2070-A4D0-42E5-8C3A-687855D709A5}" type="presParOf" srcId="{5EB6B26C-985E-4F85-AD09-A3E7195238FE}" destId="{0C43FAA8-BD66-445A-8633-66623787105C}" srcOrd="1" destOrd="0" presId="urn:microsoft.com/office/officeart/2005/8/layout/hProcess9"/>
    <dgm:cxn modelId="{D45C6A1D-8FA4-4F39-BEA4-3DC4F1552DCE}" type="presParOf" srcId="{0C43FAA8-BD66-445A-8633-66623787105C}" destId="{942C624B-2322-4EF4-952E-76E64B8DCAF4}" srcOrd="0" destOrd="0" presId="urn:microsoft.com/office/officeart/2005/8/layout/hProcess9"/>
    <dgm:cxn modelId="{EBE068ED-7CB7-492A-87B8-0711DC696896}" type="presParOf" srcId="{0C43FAA8-BD66-445A-8633-66623787105C}" destId="{646E80C6-8105-42C4-A115-B38C66613873}" srcOrd="1" destOrd="0" presId="urn:microsoft.com/office/officeart/2005/8/layout/hProcess9"/>
    <dgm:cxn modelId="{C69A506C-B5B9-4FFF-B464-73D67E55F500}" type="presParOf" srcId="{0C43FAA8-BD66-445A-8633-66623787105C}" destId="{05CF4D2F-549D-464D-9BD0-414800697F78}" srcOrd="2" destOrd="0" presId="urn:microsoft.com/office/officeart/2005/8/layout/hProcess9"/>
    <dgm:cxn modelId="{BAA48C44-9347-4A19-AF6F-66CBA0A63DE1}" type="presParOf" srcId="{0C43FAA8-BD66-445A-8633-66623787105C}" destId="{1B134442-6F6D-40D8-88A2-F32C181654DA}" srcOrd="3" destOrd="0" presId="urn:microsoft.com/office/officeart/2005/8/layout/hProcess9"/>
    <dgm:cxn modelId="{11831F6C-314A-4A8F-8BCB-EC5F796E987C}" type="presParOf" srcId="{0C43FAA8-BD66-445A-8633-66623787105C}" destId="{BCC373F3-50BD-4DDF-A480-3FBCFF2BF1BC}" srcOrd="4" destOrd="0" presId="urn:microsoft.com/office/officeart/2005/8/layout/hProcess9"/>
    <dgm:cxn modelId="{24CED434-A0C5-412A-9862-B15F38987A88}" type="presParOf" srcId="{0C43FAA8-BD66-445A-8633-66623787105C}" destId="{95807516-10AC-4EE4-9952-14808BE8CE76}" srcOrd="5" destOrd="0" presId="urn:microsoft.com/office/officeart/2005/8/layout/hProcess9"/>
    <dgm:cxn modelId="{387D6B79-B971-4A49-81EA-BD854D030FA9}" type="presParOf" srcId="{0C43FAA8-BD66-445A-8633-66623787105C}" destId="{7E027D39-99A7-4A4F-8AA8-DCBDBDC7203C}" srcOrd="6" destOrd="0" presId="urn:microsoft.com/office/officeart/2005/8/layout/hProcess9"/>
    <dgm:cxn modelId="{0A29566B-4499-4233-83D9-3D3B9C949E40}" type="presParOf" srcId="{0C43FAA8-BD66-445A-8633-66623787105C}" destId="{3B4768FA-A176-4483-9526-C22E12E5408F}" srcOrd="7" destOrd="0" presId="urn:microsoft.com/office/officeart/2005/8/layout/hProcess9"/>
    <dgm:cxn modelId="{9BB2D6B1-EA48-40F6-9C41-E2069A46E54A}" type="presParOf" srcId="{0C43FAA8-BD66-445A-8633-66623787105C}" destId="{CA4D420D-9B91-46D0-B10F-867D130D108F}" srcOrd="8" destOrd="0" presId="urn:microsoft.com/office/officeart/2005/8/layout/hProcess9"/>
    <dgm:cxn modelId="{5B393504-2160-41DE-8BC4-1282912D82DF}" type="presParOf" srcId="{0C43FAA8-BD66-445A-8633-66623787105C}" destId="{0C70787F-F87E-4011-BFE1-A2C53D1242F0}" srcOrd="9" destOrd="0" presId="urn:microsoft.com/office/officeart/2005/8/layout/hProcess9"/>
    <dgm:cxn modelId="{5E26519E-147C-4860-8E4D-3D2D43DA38DC}" type="presParOf" srcId="{0C43FAA8-BD66-445A-8633-66623787105C}" destId="{FB0F5F37-11E1-41DB-8543-D19A79C0769C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49F1D-EF7D-40BA-9303-D1B9D6332DB0}">
      <dsp:nvSpPr>
        <dsp:cNvPr id="0" name=""/>
        <dsp:cNvSpPr/>
      </dsp:nvSpPr>
      <dsp:spPr>
        <a:xfrm>
          <a:off x="631870" y="0"/>
          <a:ext cx="7161195" cy="4968552"/>
        </a:xfrm>
        <a:prstGeom prst="right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C624B-2322-4EF4-952E-76E64B8DCAF4}">
      <dsp:nvSpPr>
        <dsp:cNvPr id="0" name=""/>
        <dsp:cNvSpPr/>
      </dsp:nvSpPr>
      <dsp:spPr>
        <a:xfrm>
          <a:off x="2896809" y="1509764"/>
          <a:ext cx="1347249" cy="198742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Podání žádosti o aktualizaci v krajské síti</a:t>
          </a:r>
        </a:p>
      </dsp:txBody>
      <dsp:txXfrm>
        <a:off x="2962576" y="1575531"/>
        <a:ext cx="1215715" cy="1855886"/>
      </dsp:txXfrm>
    </dsp:sp>
    <dsp:sp modelId="{05CF4D2F-549D-464D-9BD0-414800697F78}">
      <dsp:nvSpPr>
        <dsp:cNvPr id="0" name=""/>
        <dsp:cNvSpPr/>
      </dsp:nvSpPr>
      <dsp:spPr>
        <a:xfrm>
          <a:off x="73906" y="1493308"/>
          <a:ext cx="1347249" cy="198742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Podání žádosti o aktualizaci v ostravské síti</a:t>
          </a:r>
        </a:p>
      </dsp:txBody>
      <dsp:txXfrm>
        <a:off x="139673" y="1559075"/>
        <a:ext cx="1215715" cy="1855886"/>
      </dsp:txXfrm>
    </dsp:sp>
    <dsp:sp modelId="{BCC373F3-50BD-4DDF-A480-3FBCFF2BF1BC}">
      <dsp:nvSpPr>
        <dsp:cNvPr id="0" name=""/>
        <dsp:cNvSpPr/>
      </dsp:nvSpPr>
      <dsp:spPr>
        <a:xfrm>
          <a:off x="1471260" y="1490565"/>
          <a:ext cx="1347249" cy="198742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Usnesení orgánů SMO (potvrzení zadavatelské role obce) </a:t>
          </a:r>
        </a:p>
      </dsp:txBody>
      <dsp:txXfrm>
        <a:off x="1537027" y="1556332"/>
        <a:ext cx="1215715" cy="1855886"/>
      </dsp:txXfrm>
    </dsp:sp>
    <dsp:sp modelId="{7E027D39-99A7-4A4F-8AA8-DCBDBDC7203C}">
      <dsp:nvSpPr>
        <dsp:cNvPr id="0" name=""/>
        <dsp:cNvSpPr/>
      </dsp:nvSpPr>
      <dsp:spPr>
        <a:xfrm>
          <a:off x="4246149" y="1490565"/>
          <a:ext cx="1347249" cy="198742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Aktualizace krajské sítě</a:t>
          </a:r>
        </a:p>
      </dsp:txBody>
      <dsp:txXfrm>
        <a:off x="4311916" y="1556332"/>
        <a:ext cx="1215715" cy="1855886"/>
      </dsp:txXfrm>
    </dsp:sp>
    <dsp:sp modelId="{CA4D420D-9B91-46D0-B10F-867D130D108F}">
      <dsp:nvSpPr>
        <dsp:cNvPr id="0" name=""/>
        <dsp:cNvSpPr/>
      </dsp:nvSpPr>
      <dsp:spPr>
        <a:xfrm>
          <a:off x="5660760" y="1490565"/>
          <a:ext cx="1347249" cy="198742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Možnost žádat o financování pro službu, která je zařazena do krajské sítě</a:t>
          </a:r>
        </a:p>
      </dsp:txBody>
      <dsp:txXfrm>
        <a:off x="5726527" y="1556332"/>
        <a:ext cx="1215715" cy="1855886"/>
      </dsp:txXfrm>
    </dsp:sp>
    <dsp:sp modelId="{FB0F5F37-11E1-41DB-8543-D19A79C0769C}">
      <dsp:nvSpPr>
        <dsp:cNvPr id="0" name=""/>
        <dsp:cNvSpPr/>
      </dsp:nvSpPr>
      <dsp:spPr>
        <a:xfrm>
          <a:off x="7075372" y="1490565"/>
          <a:ext cx="1347249" cy="1987420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Finanční podpora ze strany SMO, tzn. služba je součást ostravské sítě</a:t>
          </a:r>
        </a:p>
      </dsp:txBody>
      <dsp:txXfrm>
        <a:off x="7141139" y="1556332"/>
        <a:ext cx="1215715" cy="1855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2D8124C-9961-1B0C-5C78-D5F8B8C864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D3EADDD-0825-28CE-98BA-A940F634DC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3770EC1-53BA-06F9-76C2-6D4B601973C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982524B-7AC4-6DD1-DFFA-41AE1155C9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E7DC73-065C-426B-8C31-E9AFE0AE84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9745177-CEE8-0F2C-C7BA-6869F476D4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18AEC70-67A9-D5FF-211B-4348D5DBCF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2ED1207-E3E8-0FC1-CC0F-526D615D8C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F1F612F-8BA4-0559-EDE9-96C5FB905E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E6A9E4E-32C4-420C-F648-6DCAB2C840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2AF3348-432D-87B1-F8FF-B298830978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9B4280B-692C-4334-ABF0-2D18280C47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44984D6-01B7-3C64-E4FB-8BA72D7E3A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F64-FAD5-4EBF-8746-4EE4A8500CE2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C16BDC1-4C2D-F7AF-FE66-A85B2C7DBC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A235CD6-4B00-91DD-9AB4-51BE7694F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CD0CE50-A999-822F-8970-917C726ED2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CADAC6-1FF2-49AD-82E6-8D08279266CA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712AD53-4F30-9443-D23A-10E277C29C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DCDA24F-79DD-2DFF-2841-DECFB383C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533F11CB-3A6E-E7A7-2638-A16AC36CAF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F4B0013C-6CFA-B9BA-3A8F-796397C63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DBBB9C29-A4B1-739C-591D-4CBEB63EE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9F0B87-93D9-43DF-8332-E27B003D2E08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E0C548-2051-3BFA-72F1-067B412491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ECF4AB-E38D-018B-CEF8-667030B1A6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5EFBD1-8551-21D1-F4C6-650BAB5D1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64219-32AF-45A5-8FFE-548D908736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768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7AF9FF-945D-ABEC-D51F-0105A853B5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85ACEE-5EE8-33A2-241A-CA0D55F3C1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D70A7B-C8F0-A262-82F5-D92DC57136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7C758-6D9F-4452-B262-0342EA7344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520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FD3219-4054-59E1-5BB9-7BBE124FF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D6EB2C-13E0-DFB0-52DB-2A9112E3D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9CCFC1-89C1-2AD4-A9C7-B972489EA7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FF3ED-1B24-45EB-B245-20F869724A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3516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FDF408-3CF4-225B-961A-7B34A63801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F7F412-AE4D-2380-3AD2-3BBBBAE382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A41888-E0D5-6E2C-1215-0660F85791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FA90D-A4B7-43F9-8829-102781533B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9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8CEB13-3B3B-5D51-8847-43F163AE2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2759B-D4FC-6812-335A-50F84C6ACE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61C325-7FF6-7EA5-789F-E95F6DF7EF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4673C-AA7E-4972-A076-9164039374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10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F443DF-0531-971F-DE19-79D34F0FA0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735C58-6E2A-05E8-ACBF-FA0656D56D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E12B73-9678-4538-DD68-3F7025E96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50218-3ACA-4753-984D-10C2774A14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815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598F4C-D959-ED45-CCB6-795D17C3DA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07EA3F-C0FA-42BD-EA5F-BE97C3826B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B11BAD-6467-4D7F-463D-F7C4141539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F1EA4-98B2-4A98-9693-B15BCC8932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826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8F73C19-ECB3-2CF1-DAF3-1980D71747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5CB9D71-53A1-00A1-1417-EF710AF5B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5C97772-83E4-DA5F-03EE-86DC115346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0332D-9255-418D-AF63-801BF632FC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9365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584E3BC-0A82-7DE5-430C-69F790229B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714492-3F79-77D1-F223-9D257B1E1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E13B47C-4222-9F52-3DEA-3CD1C6DC3A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EF87A-B168-4983-BCF6-B51B1A7F1F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2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9473B7-32A1-D141-603C-7125051F6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D2C937A-97FB-0179-41D6-3724DE5F9B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1A45A10-F673-BD7F-1981-8DEA9E5C9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8659A-111B-46EF-B7BA-31C8BDFF77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968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E0D1-3E02-2E7D-A0CB-6F4CE356AB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B4CAA9-D697-0554-2281-501117542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157ADE-45CF-7850-0B8F-59EA7C94F7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CEBEB-6D8D-4B06-9744-3D9942363C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291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D6E22-FA2A-1E86-20B9-64FEBBD82E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39D0E8-4AE7-EF31-820E-E3060E5ABE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E0786F-C730-422A-7583-51E9297B9F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4B665-7498-49E0-8E25-E48A6771EA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702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FCE22A-8B42-6E4F-CAD5-2AB0BB9C8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C6E62E-F64C-9F0F-31FD-66B25D21E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135B21-0210-72B7-22AA-F74DD5AC90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9676935-33F4-C5F5-5998-13920FB08A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CF1B70-265F-5056-F2E3-00E2390025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6C8E1E2-340C-4F71-A19C-C45E7AD2AF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trava.cz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s.vozarik@ostrava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400BCD55-2502-0A81-F210-4BB87EBC7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237288"/>
            <a:ext cx="25209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4100" name="Rectangle 15">
            <a:extLst>
              <a:ext uri="{FF2B5EF4-FFF2-40B4-BE49-F238E27FC236}">
                <a16:creationId xmlns:a16="http://schemas.microsoft.com/office/drawing/2014/main" id="{00EBAC57-A383-2177-FC22-14FF1DDF4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492896"/>
            <a:ext cx="8064500" cy="252028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4000" b="1" dirty="0">
                <a:solidFill>
                  <a:schemeClr val="bg1"/>
                </a:solidFill>
              </a:rPr>
              <a:t>Výjezdní jednání manažerského týmu 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4000" b="1" dirty="0">
                <a:solidFill>
                  <a:schemeClr val="bg1"/>
                </a:solidFill>
              </a:rPr>
              <a:t>24.-25.10.2024</a:t>
            </a:r>
            <a:endParaRPr lang="cs-CZ" altLang="cs-CZ" sz="16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</p:txBody>
      </p:sp>
      <p:sp>
        <p:nvSpPr>
          <p:cNvPr id="4101" name="Rectangle 22">
            <a:extLst>
              <a:ext uri="{FF2B5EF4-FFF2-40B4-BE49-F238E27FC236}">
                <a16:creationId xmlns:a16="http://schemas.microsoft.com/office/drawing/2014/main" id="{9A490DB9-8EDF-7E76-F263-B99EB0D8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5748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>
              <a:solidFill>
                <a:srgbClr val="00ADD0"/>
              </a:solidFill>
            </a:endParaRPr>
          </a:p>
        </p:txBody>
      </p:sp>
      <p:sp>
        <p:nvSpPr>
          <p:cNvPr id="2054" name="Text Box 26">
            <a:extLst>
              <a:ext uri="{FF2B5EF4-FFF2-40B4-BE49-F238E27FC236}">
                <a16:creationId xmlns:a16="http://schemas.microsoft.com/office/drawing/2014/main" id="{5FAB7BD1-AABA-5F97-7E06-DFD06BFA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260350"/>
            <a:ext cx="4068762" cy="4154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050" b="1" dirty="0">
                <a:solidFill>
                  <a:srgbClr val="00ADD0"/>
                </a:solidFill>
              </a:rPr>
              <a:t>Statutární město Ostrava</a:t>
            </a:r>
          </a:p>
          <a:p>
            <a:pPr eaLnBrk="1" hangingPunct="1">
              <a:defRPr/>
            </a:pPr>
            <a:r>
              <a:rPr lang="cs-CZ" altLang="cs-CZ" sz="1050" dirty="0">
                <a:solidFill>
                  <a:srgbClr val="00ADD0"/>
                </a:solidFill>
              </a:rPr>
              <a:t>Odbor sociálních věcí a zdravotnictví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FB70CFA-13FD-F6CD-195E-E47E080573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4213" y="260350"/>
            <a:ext cx="82296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28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Metodický pokyn pro aktualizaci sítě sociálních služeb zadávaných statutárním městem Ostrava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3675D93-50BD-9E08-E5DE-15EF2F36D619}"/>
              </a:ext>
            </a:extLst>
          </p:cNvPr>
          <p:cNvGraphicFramePr/>
          <p:nvPr/>
        </p:nvGraphicFramePr>
        <p:xfrm>
          <a:off x="323529" y="1412776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7D8F776-8481-4A08-2508-7D22D01E1F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4213" y="260350"/>
            <a:ext cx="8208962" cy="59769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28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Metodický pokyn pro aktualizaci sítě sociálních služeb zadávaných statutárním městem Ostrava</a:t>
            </a:r>
          </a:p>
          <a:p>
            <a:pPr marL="0" indent="0">
              <a:buFontTx/>
              <a:buNone/>
              <a:defRPr/>
            </a:pPr>
            <a:endParaRPr lang="pl-PL" altLang="cs-CZ" sz="10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Žádost, včetně povinných příloh,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rozpočet služby,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personální obsazení služby,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zdroje financování,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rozhodnutí o vydání „oprávnění k poskytování sociálních služeb“ (registrace), případně žádost 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400" b="1" dirty="0">
                <a:solidFill>
                  <a:schemeClr val="bg1"/>
                </a:solidFill>
              </a:rPr>
              <a:t>o vydání tohoto oprávnění,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pověření/smlouvu o výkonu služby v obecném hospodářském zájmu na krajské či celostátní úrovni,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sdělení o úhradách uživatelů.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9300875-A859-F4E6-B7DC-71534256B51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4213" y="260350"/>
            <a:ext cx="8208962" cy="59769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28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Metodický pokyn pro aktualizaci sítě sociálních služeb zadávaných statutárním městem Ostrava</a:t>
            </a:r>
          </a:p>
          <a:p>
            <a:pPr marL="0" indent="0">
              <a:buFontTx/>
              <a:buNone/>
              <a:defRPr/>
            </a:pPr>
            <a:endParaRPr lang="pl-PL" altLang="cs-CZ" sz="10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Žádost:	- datovou schránkou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		- podatelna Magistrátu města Ostravy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		(osobně nebo prostřednictvím poštovních 		služeb) 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Termín:	</a:t>
            </a:r>
            <a:r>
              <a:rPr lang="cs-CZ" altLang="cs-CZ" sz="2400" b="1" dirty="0">
                <a:solidFill>
                  <a:srgbClr val="FF0000"/>
                </a:solidFill>
              </a:rPr>
              <a:t>od 1.7. do 31.7.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Posouzení:	</a:t>
            </a:r>
            <a:r>
              <a:rPr lang="cs-CZ" altLang="cs-CZ" sz="2400" b="1" dirty="0">
                <a:solidFill>
                  <a:srgbClr val="FF0000"/>
                </a:solidFill>
              </a:rPr>
              <a:t>od 1.8. do 31.8.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Rozhodnutí:	v orgánech města v září příslušného roku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Výpis z usnesení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EB09512-7144-9C03-1B0A-8B56EF28357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4213" y="260350"/>
            <a:ext cx="8208962" cy="59769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28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Metodický pokyn pro aktualizaci sítě sociálních služeb zadávaných statutárním městem Ostrava</a:t>
            </a:r>
          </a:p>
          <a:p>
            <a:pPr marL="0" indent="0">
              <a:buFontTx/>
              <a:buNone/>
              <a:defRPr/>
            </a:pPr>
            <a:endParaRPr lang="pl-PL" altLang="cs-CZ" sz="10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Výpis z usnesení: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název organizace, adresa,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název služby,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identifikátor,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navýšená/snížená kapacita (lůžka, úvazky),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období,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finanční spoluúčast zadavatele (</a:t>
            </a:r>
            <a:r>
              <a:rPr lang="cs-CZ" altLang="cs-CZ" sz="2000" b="1" dirty="0">
                <a:solidFill>
                  <a:schemeClr val="bg1"/>
                </a:solidFill>
              </a:rPr>
              <a:t>35 %, 25 %, 15 %).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1000" b="1" dirty="0">
              <a:solidFill>
                <a:srgbClr val="FFFF00"/>
              </a:solidFill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rgbClr val="FFFF00"/>
                </a:solidFill>
              </a:rPr>
              <a:t>Účast ve výběrovém řízení SMO! – v žádosti zohledněna změna kapacity.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F833D54-CFF1-2E1A-1C52-B00142EB826A}"/>
              </a:ext>
            </a:extLst>
          </p:cNvPr>
          <p:cNvSpPr txBox="1"/>
          <p:nvPr/>
        </p:nvSpPr>
        <p:spPr>
          <a:xfrm>
            <a:off x="684213" y="1125538"/>
            <a:ext cx="7920037" cy="442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pl-PL" altLang="cs-CZ" sz="2800" b="1" kern="0" dirty="0">
                <a:solidFill>
                  <a:srgbClr val="00ADD0"/>
                </a:solidFill>
                <a:latin typeface="Arial"/>
              </a:rPr>
              <a:t>Formuláře</a:t>
            </a:r>
          </a:p>
          <a:p>
            <a:pPr>
              <a:spcBef>
                <a:spcPct val="20000"/>
              </a:spcBef>
              <a:defRPr/>
            </a:pPr>
            <a:endParaRPr lang="pl-PL" altLang="cs-CZ" sz="1000" b="1" kern="0" dirty="0">
              <a:solidFill>
                <a:srgbClr val="00ADD0"/>
              </a:solidFill>
              <a:latin typeface="Arial"/>
            </a:endParaRPr>
          </a:p>
          <a:p>
            <a:pPr>
              <a:spcBef>
                <a:spcPct val="20000"/>
              </a:spcBef>
              <a:defRPr/>
            </a:pPr>
            <a:endParaRPr lang="pl-PL" altLang="cs-CZ" sz="1000" b="1" kern="0" dirty="0">
              <a:solidFill>
                <a:srgbClr val="00ADD0"/>
              </a:solidFill>
              <a:latin typeface="Arial"/>
            </a:endParaRPr>
          </a:p>
          <a:p>
            <a:pPr marL="457200" indent="-457200">
              <a:spcBef>
                <a:spcPct val="20000"/>
              </a:spcBef>
              <a:buFontTx/>
              <a:buChar char="-"/>
              <a:defRPr/>
            </a:pPr>
            <a:r>
              <a:rPr lang="pl-PL" altLang="cs-CZ" sz="2800" b="1" kern="0" dirty="0">
                <a:solidFill>
                  <a:schemeClr val="bg1"/>
                </a:solidFill>
                <a:latin typeface="Arial"/>
              </a:rPr>
              <a:t>Žádost</a:t>
            </a:r>
          </a:p>
          <a:p>
            <a:pPr marL="457200" indent="-457200">
              <a:spcBef>
                <a:spcPct val="20000"/>
              </a:spcBef>
              <a:buFontTx/>
              <a:buChar char="-"/>
              <a:defRPr/>
            </a:pPr>
            <a:r>
              <a:rPr lang="pl-PL" altLang="cs-CZ" sz="2800" b="1" kern="0" dirty="0">
                <a:solidFill>
                  <a:schemeClr val="bg1"/>
                </a:solidFill>
                <a:latin typeface="Arial"/>
              </a:rPr>
              <a:t>Náklady</a:t>
            </a:r>
          </a:p>
          <a:p>
            <a:pPr marL="457200" indent="-457200">
              <a:spcBef>
                <a:spcPct val="20000"/>
              </a:spcBef>
              <a:buFontTx/>
              <a:buChar char="-"/>
              <a:defRPr/>
            </a:pPr>
            <a:r>
              <a:rPr lang="pl-PL" altLang="cs-CZ" sz="2800" b="1" kern="0" dirty="0">
                <a:solidFill>
                  <a:schemeClr val="bg1"/>
                </a:solidFill>
                <a:latin typeface="Arial"/>
              </a:rPr>
              <a:t>Zdroje</a:t>
            </a:r>
          </a:p>
          <a:p>
            <a:pPr marL="457200" indent="-457200">
              <a:spcBef>
                <a:spcPct val="20000"/>
              </a:spcBef>
              <a:buFontTx/>
              <a:buChar char="-"/>
              <a:defRPr/>
            </a:pPr>
            <a:r>
              <a:rPr lang="pl-PL" altLang="cs-CZ" sz="2800" b="1" kern="0" dirty="0">
                <a:solidFill>
                  <a:schemeClr val="bg1"/>
                </a:solidFill>
                <a:latin typeface="Arial"/>
              </a:rPr>
              <a:t>Personální obsazení</a:t>
            </a:r>
          </a:p>
          <a:p>
            <a:pPr marL="457200" indent="-457200">
              <a:spcBef>
                <a:spcPct val="20000"/>
              </a:spcBef>
              <a:buFontTx/>
              <a:buChar char="-"/>
              <a:defRPr/>
            </a:pPr>
            <a:endParaRPr lang="pl-PL" altLang="cs-CZ" sz="2800" b="1" kern="0" dirty="0">
              <a:solidFill>
                <a:srgbClr val="00ADD0"/>
              </a:solidFill>
              <a:latin typeface="Arial"/>
            </a:endParaRPr>
          </a:p>
          <a:p>
            <a:pPr marL="457200" indent="-457200">
              <a:spcBef>
                <a:spcPct val="20000"/>
              </a:spcBef>
              <a:buFontTx/>
              <a:buChar char="-"/>
              <a:defRPr/>
            </a:pPr>
            <a:r>
              <a:rPr lang="pl-PL" altLang="cs-CZ" sz="2800" b="1" kern="0" dirty="0">
                <a:solidFill>
                  <a:schemeClr val="bg1"/>
                </a:solidFill>
                <a:latin typeface="Arial"/>
              </a:rPr>
              <a:t>Vše dostupné na webových stránkách </a:t>
            </a:r>
            <a:r>
              <a:rPr lang="pl-PL" altLang="cs-CZ" sz="2800" b="1" kern="0" dirty="0">
                <a:solidFill>
                  <a:srgbClr val="00ADD0"/>
                </a:solidFill>
                <a:latin typeface="Arial"/>
                <a:hlinkClick r:id="rId2"/>
              </a:rPr>
              <a:t>www.ostrava.cz</a:t>
            </a:r>
            <a:r>
              <a:rPr lang="pl-PL" altLang="cs-CZ" sz="2800" b="1" kern="0" dirty="0">
                <a:solidFill>
                  <a:srgbClr val="00ADD0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Obrázek 4">
            <a:extLst>
              <a:ext uri="{FF2B5EF4-FFF2-40B4-BE49-F238E27FC236}">
                <a16:creationId xmlns:a16="http://schemas.microsoft.com/office/drawing/2014/main" id="{4590F2E5-8220-F4C7-3FF7-6306E0172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908050"/>
            <a:ext cx="5548313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Obrázek 2">
            <a:extLst>
              <a:ext uri="{FF2B5EF4-FFF2-40B4-BE49-F238E27FC236}">
                <a16:creationId xmlns:a16="http://schemas.microsoft.com/office/drawing/2014/main" id="{39231EB0-B9E0-6038-71F2-3F13CBB23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620713"/>
            <a:ext cx="548005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3">
            <a:extLst>
              <a:ext uri="{FF2B5EF4-FFF2-40B4-BE49-F238E27FC236}">
                <a16:creationId xmlns:a16="http://schemas.microsoft.com/office/drawing/2014/main" id="{90952090-F6E9-FF68-EFF2-2AB5CBE62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85725"/>
            <a:ext cx="5688013" cy="669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2">
            <a:extLst>
              <a:ext uri="{FF2B5EF4-FFF2-40B4-BE49-F238E27FC236}">
                <a16:creationId xmlns:a16="http://schemas.microsoft.com/office/drawing/2014/main" id="{2BC8AA7C-A2B0-2339-4CF3-87BB211B3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6048375" cy="59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3">
            <a:extLst>
              <a:ext uri="{FF2B5EF4-FFF2-40B4-BE49-F238E27FC236}">
                <a16:creationId xmlns:a16="http://schemas.microsoft.com/office/drawing/2014/main" id="{BA2C6154-3B2F-0239-A297-5080533F1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115888"/>
            <a:ext cx="8756650" cy="562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185DC13-E82B-3DFD-A709-C7F5392C9470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cs-CZ" sz="3000" b="1" dirty="0">
                <a:solidFill>
                  <a:srgbClr val="00ADD0"/>
                </a:solidFill>
              </a:rPr>
              <a:t>1. Vyhodnocení 6. Komunitního plánu rok 2023</a:t>
            </a:r>
          </a:p>
          <a:p>
            <a:pPr marL="0" indent="0">
              <a:buNone/>
            </a:pPr>
            <a:endParaRPr lang="cs-CZ" altLang="cs-CZ" sz="3200" b="1" dirty="0">
              <a:solidFill>
                <a:srgbClr val="00ADD0"/>
              </a:solidFill>
            </a:endParaRPr>
          </a:p>
          <a:p>
            <a:pPr marL="0" indent="0">
              <a:buNone/>
            </a:pPr>
            <a:r>
              <a:rPr lang="cs-CZ" altLang="cs-CZ" b="1" dirty="0">
                <a:solidFill>
                  <a:srgbClr val="00ADD0"/>
                </a:solidFill>
              </a:rPr>
              <a:t>2. </a:t>
            </a:r>
            <a:r>
              <a:rPr lang="cs-CZ" altLang="cs-CZ" sz="3200" b="1" dirty="0">
                <a:solidFill>
                  <a:srgbClr val="00ADD0"/>
                </a:solidFill>
              </a:rPr>
              <a:t>Metodický pokyn pro aktualizaci sítě sociálních služeb zadávaných statutárním městem Ostrava</a:t>
            </a:r>
          </a:p>
          <a:p>
            <a:pPr marL="742950" indent="-742950">
              <a:buAutoNum type="arabicPeriod"/>
            </a:pPr>
            <a:endParaRPr lang="cs-CZ" sz="3600" b="1" dirty="0">
              <a:solidFill>
                <a:srgbClr val="00AD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10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E667851-79BF-EB81-82B9-6C5E9A70400E}"/>
              </a:ext>
            </a:extLst>
          </p:cNvPr>
          <p:cNvSpPr txBox="1"/>
          <p:nvPr/>
        </p:nvSpPr>
        <p:spPr>
          <a:xfrm>
            <a:off x="251520" y="980728"/>
            <a:ext cx="8892480" cy="4536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Rozvoj v roce 2024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3600" b="1" kern="0" dirty="0">
                <a:solidFill>
                  <a:srgbClr val="00ADD0"/>
                </a:solidFill>
                <a:latin typeface="Arial"/>
              </a:rPr>
              <a:t>celkem 12 služeb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3600" b="1" kern="0" dirty="0">
                <a:solidFill>
                  <a:srgbClr val="00ADD0"/>
                </a:solidFill>
                <a:latin typeface="Arial"/>
              </a:rPr>
              <a:t>Schválen 26.6.2024 v ZMO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3600" b="1" kern="0" dirty="0">
                <a:solidFill>
                  <a:schemeClr val="bg1"/>
                </a:solidFill>
                <a:latin typeface="Arial"/>
              </a:rPr>
              <a:t>4</a:t>
            </a:r>
            <a:r>
              <a:rPr kumimoji="0" lang="cs-CZ" altLang="cs-CZ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.771 tis. Kč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3600" b="1" kern="0" dirty="0">
                <a:solidFill>
                  <a:srgbClr val="00ADD0"/>
                </a:solidFill>
                <a:latin typeface="Arial"/>
              </a:rPr>
              <a:t>DOZP, osobní asistence,  domov pro seniory, SAS, odlehčovací služba, pečovatelská služba</a:t>
            </a:r>
            <a:endParaRPr kumimoji="0" lang="cs-CZ" altLang="cs-CZ" sz="3600" b="1" i="0" u="none" strike="noStrike" kern="0" cap="none" spc="0" normalizeH="0" baseline="0" noProof="0" dirty="0">
              <a:ln>
                <a:noFill/>
              </a:ln>
              <a:solidFill>
                <a:srgbClr val="00ADD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92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E667851-79BF-EB81-82B9-6C5E9A70400E}"/>
              </a:ext>
            </a:extLst>
          </p:cNvPr>
          <p:cNvSpPr txBox="1"/>
          <p:nvPr/>
        </p:nvSpPr>
        <p:spPr>
          <a:xfrm>
            <a:off x="251520" y="980728"/>
            <a:ext cx="8892480" cy="5090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Rozvoj v roce 2025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3600" b="1" kern="0" dirty="0">
                <a:solidFill>
                  <a:srgbClr val="00ADD0"/>
                </a:solidFill>
                <a:latin typeface="Arial"/>
              </a:rPr>
              <a:t>celkem 16 služeb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3600" b="1" kern="0" dirty="0">
                <a:solidFill>
                  <a:srgbClr val="00ADD0"/>
                </a:solidFill>
                <a:latin typeface="Arial"/>
              </a:rPr>
              <a:t>Schválen 25.9.2024 v ZMO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3.273 tis. Kč</a:t>
            </a:r>
          </a:p>
          <a:p>
            <a:pPr marL="571500" marR="0" lvl="0" indent="-5715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3600" b="1" kern="0" dirty="0">
                <a:solidFill>
                  <a:srgbClr val="00ADD0"/>
                </a:solidFill>
                <a:latin typeface="Arial"/>
              </a:rPr>
              <a:t>pečovatelská služba, osobní asistence,  odlehčovací služby, chráněné bydlení, raná péče, sociální rehabilitace</a:t>
            </a:r>
            <a:endParaRPr kumimoji="0" lang="cs-CZ" altLang="cs-CZ" sz="3600" b="1" i="0" u="none" strike="noStrike" kern="0" cap="none" spc="0" normalizeH="0" baseline="0" noProof="0" dirty="0">
              <a:ln>
                <a:noFill/>
              </a:ln>
              <a:solidFill>
                <a:srgbClr val="00ADD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1845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338C168F-FD5B-E627-55B7-EDAFF9E05E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341438"/>
            <a:ext cx="7772400" cy="4535487"/>
          </a:xfrm>
        </p:spPr>
        <p:txBody>
          <a:bodyPr/>
          <a:lstStyle/>
          <a:p>
            <a:pPr algn="l"/>
            <a:br>
              <a:rPr lang="cs-CZ" altLang="cs-CZ">
                <a:solidFill>
                  <a:schemeClr val="bg1"/>
                </a:solidFill>
              </a:rPr>
            </a:br>
            <a:r>
              <a:rPr lang="cs-CZ" altLang="cs-CZ">
                <a:solidFill>
                  <a:schemeClr val="bg1"/>
                </a:solidFill>
              </a:rPr>
              <a:t>Děkuji za pozornost.</a:t>
            </a:r>
            <a:br>
              <a:rPr lang="cs-CZ" altLang="cs-CZ">
                <a:solidFill>
                  <a:schemeClr val="bg1"/>
                </a:solidFill>
              </a:rPr>
            </a:br>
            <a:br>
              <a:rPr lang="cs-CZ" altLang="cs-CZ">
                <a:solidFill>
                  <a:schemeClr val="bg1"/>
                </a:solidFill>
              </a:rPr>
            </a:br>
            <a:r>
              <a:rPr lang="cs-CZ" altLang="cs-CZ" sz="3200">
                <a:solidFill>
                  <a:schemeClr val="bg1"/>
                </a:solidFill>
              </a:rPr>
              <a:t>V případě jakýchkoliv dotazů či postřehů mě neváhejte kontaktovat:</a:t>
            </a:r>
            <a:br>
              <a:rPr lang="cs-CZ" altLang="cs-CZ" sz="3200">
                <a:solidFill>
                  <a:schemeClr val="bg1"/>
                </a:solidFill>
              </a:rPr>
            </a:br>
            <a:br>
              <a:rPr lang="cs-CZ" altLang="cs-CZ" sz="3200">
                <a:solidFill>
                  <a:schemeClr val="bg1"/>
                </a:solidFill>
              </a:rPr>
            </a:br>
            <a:r>
              <a:rPr lang="cs-CZ" altLang="cs-CZ">
                <a:solidFill>
                  <a:schemeClr val="bg1"/>
                </a:solidFill>
              </a:rPr>
              <a:t> </a:t>
            </a:r>
            <a:br>
              <a:rPr lang="cs-CZ" altLang="cs-CZ">
                <a:solidFill>
                  <a:schemeClr val="bg1"/>
                </a:solidFill>
              </a:rPr>
            </a:br>
            <a:br>
              <a:rPr lang="cs-CZ" altLang="cs-CZ">
                <a:solidFill>
                  <a:schemeClr val="bg1"/>
                </a:solidFill>
              </a:rPr>
            </a:br>
            <a:br>
              <a:rPr lang="cs-CZ" altLang="cs-CZ">
                <a:solidFill>
                  <a:schemeClr val="bg1"/>
                </a:solidFill>
              </a:rPr>
            </a:br>
            <a:endParaRPr lang="cs-CZ" altLang="cs-CZ" b="1">
              <a:solidFill>
                <a:schemeClr val="bg1"/>
              </a:solidFill>
            </a:endParaRPr>
          </a:p>
        </p:txBody>
      </p:sp>
      <p:sp>
        <p:nvSpPr>
          <p:cNvPr id="30723" name="Podnadpis 2">
            <a:extLst>
              <a:ext uri="{FF2B5EF4-FFF2-40B4-BE49-F238E27FC236}">
                <a16:creationId xmlns:a16="http://schemas.microsoft.com/office/drawing/2014/main" id="{F14BBE7D-96F0-B503-C304-299543BB85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232650" cy="1752600"/>
          </a:xfrm>
        </p:spPr>
        <p:txBody>
          <a:bodyPr/>
          <a:lstStyle/>
          <a:p>
            <a:pPr algn="r"/>
            <a:r>
              <a:rPr lang="cs-CZ" altLang="cs-CZ" sz="2400" dirty="0">
                <a:solidFill>
                  <a:schemeClr val="bg1"/>
                </a:solidFill>
              </a:rPr>
              <a:t> Mgr. Štěpán Vozárik</a:t>
            </a:r>
          </a:p>
          <a:p>
            <a:pPr algn="r"/>
            <a:r>
              <a:rPr lang="cs-CZ" altLang="cs-CZ" sz="2400" dirty="0">
                <a:solidFill>
                  <a:schemeClr val="bg1"/>
                </a:solidFill>
              </a:rPr>
              <a:t>Magistrát města Ostravy</a:t>
            </a:r>
          </a:p>
          <a:p>
            <a:pPr algn="r"/>
            <a:r>
              <a:rPr lang="cs-CZ" altLang="cs-CZ" sz="2400" dirty="0">
                <a:solidFill>
                  <a:schemeClr val="bg1"/>
                </a:solidFill>
              </a:rPr>
              <a:t>599 443 818</a:t>
            </a:r>
          </a:p>
          <a:p>
            <a:pPr algn="r"/>
            <a:r>
              <a:rPr lang="cs-CZ" altLang="cs-CZ" sz="2400" dirty="0">
                <a:solidFill>
                  <a:schemeClr val="bg1"/>
                </a:solidFill>
                <a:hlinkClick r:id="rId3"/>
              </a:rPr>
              <a:t>stepan.vozarik@ostrava.cz</a:t>
            </a:r>
            <a:endParaRPr lang="cs-CZ" altLang="cs-CZ" sz="2400" dirty="0">
              <a:solidFill>
                <a:schemeClr val="bg1"/>
              </a:solidFill>
            </a:endParaRPr>
          </a:p>
          <a:p>
            <a:pPr algn="r"/>
            <a:endParaRPr lang="cs-CZ" altLang="cs-CZ" sz="2400" dirty="0">
              <a:solidFill>
                <a:schemeClr val="bg1"/>
              </a:solidFill>
            </a:endParaRPr>
          </a:p>
          <a:p>
            <a:pPr algn="r"/>
            <a:endParaRPr lang="cs-CZ" altLang="cs-CZ" sz="2400" dirty="0">
              <a:solidFill>
                <a:schemeClr val="bg1"/>
              </a:solidFill>
            </a:endParaRPr>
          </a:p>
          <a:p>
            <a:pPr algn="r"/>
            <a:endParaRPr lang="cs-CZ" altLang="cs-CZ" sz="2800" dirty="0">
              <a:solidFill>
                <a:schemeClr val="bg1"/>
              </a:solidFill>
            </a:endParaRPr>
          </a:p>
          <a:p>
            <a:pPr algn="r"/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185DC13-E82B-3DFD-A709-C7F5392C9470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>
                <a:solidFill>
                  <a:srgbClr val="00ADD0"/>
                </a:solidFill>
              </a:rPr>
              <a:t>Vyhodnocení 6. Komunitního plánu rok 2023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9419066-1977-3A28-872F-62C300DA3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816" y="1473099"/>
            <a:ext cx="8530656" cy="537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6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185DC13-E82B-3DFD-A709-C7F5392C9470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>
                <a:solidFill>
                  <a:srgbClr val="00ADD0"/>
                </a:solidFill>
              </a:rPr>
              <a:t>Vyhodnocení 6. Komunitního plánu rok 2023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FE8B0D-12C3-35F3-5DFE-A4BBD7B39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976" y="1390564"/>
            <a:ext cx="7808048" cy="543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41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185DC13-E82B-3DFD-A709-C7F5392C9470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>
                <a:solidFill>
                  <a:srgbClr val="00ADD0"/>
                </a:solidFill>
              </a:rPr>
              <a:t>Vyhodnocení 6. Komunitního plánu rok 2023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E83E8B-2D95-1A8E-F86B-D6F8CBE37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3270"/>
            <a:ext cx="8761816" cy="467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70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2EFF269B-9750-62CA-E519-CEEC3FDE3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237288"/>
            <a:ext cx="25209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</a:rPr>
              <a:t>www.ostrava.cz</a:t>
            </a:r>
            <a:endParaRPr lang="cs-CZ" altLang="cs-CZ" sz="2000">
              <a:solidFill>
                <a:schemeClr val="bg1"/>
              </a:solidFill>
            </a:endParaRPr>
          </a:p>
        </p:txBody>
      </p:sp>
      <p:graphicFrame>
        <p:nvGraphicFramePr>
          <p:cNvPr id="4099" name="Object 7">
            <a:extLst>
              <a:ext uri="{FF2B5EF4-FFF2-40B4-BE49-F238E27FC236}">
                <a16:creationId xmlns:a16="http://schemas.microsoft.com/office/drawing/2014/main" id="{B2C31D03-E436-FA68-D44B-5BBC25FFD8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73763" y="6165850"/>
          <a:ext cx="281781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3630168" imgH="463296" progId="CorelDRAW.Graphic.13">
                  <p:embed/>
                </p:oleObj>
              </mc:Choice>
              <mc:Fallback>
                <p:oleObj name="CorelDRAW" r:id="rId3" imgW="3630168" imgH="463296" progId="CorelDRAW.Graphic.13">
                  <p:embed/>
                  <p:pic>
                    <p:nvPicPr>
                      <p:cNvPr id="4099" name="Object 7">
                        <a:extLst>
                          <a:ext uri="{FF2B5EF4-FFF2-40B4-BE49-F238E27FC236}">
                            <a16:creationId xmlns:a16="http://schemas.microsoft.com/office/drawing/2014/main" id="{B2C31D03-E436-FA68-D44B-5BBC25FFD8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3763" y="6165850"/>
                        <a:ext cx="281781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15">
            <a:extLst>
              <a:ext uri="{FF2B5EF4-FFF2-40B4-BE49-F238E27FC236}">
                <a16:creationId xmlns:a16="http://schemas.microsoft.com/office/drawing/2014/main" id="{46E91C03-A709-2C72-AC68-AF933E72F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628775"/>
            <a:ext cx="80645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200" b="1">
              <a:solidFill>
                <a:schemeClr val="bg1"/>
              </a:solidFill>
            </a:endParaRPr>
          </a:p>
        </p:txBody>
      </p:sp>
      <p:sp>
        <p:nvSpPr>
          <p:cNvPr id="4101" name="Rectangle 22">
            <a:extLst>
              <a:ext uri="{FF2B5EF4-FFF2-40B4-BE49-F238E27FC236}">
                <a16:creationId xmlns:a16="http://schemas.microsoft.com/office/drawing/2014/main" id="{DCD1B9F3-7F21-27B3-823B-6BBE8E0F6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5748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>
              <a:solidFill>
                <a:srgbClr val="00ADD0"/>
              </a:solidFill>
            </a:endParaRPr>
          </a:p>
        </p:txBody>
      </p:sp>
      <p:sp>
        <p:nvSpPr>
          <p:cNvPr id="4102" name="Text Box 26">
            <a:extLst>
              <a:ext uri="{FF2B5EF4-FFF2-40B4-BE49-F238E27FC236}">
                <a16:creationId xmlns:a16="http://schemas.microsoft.com/office/drawing/2014/main" id="{7A22E854-88AA-9FF2-734C-A91ECCA43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25425"/>
            <a:ext cx="4068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 b="1">
                <a:solidFill>
                  <a:srgbClr val="00ADD0"/>
                </a:solidFill>
              </a:rPr>
              <a:t>Statutární město Ostrava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>
                <a:solidFill>
                  <a:srgbClr val="00ADD0"/>
                </a:solidFill>
              </a:rPr>
              <a:t>Odbor sociálních věcí a zdravotnictví</a:t>
            </a:r>
          </a:p>
        </p:txBody>
      </p:sp>
      <p:sp>
        <p:nvSpPr>
          <p:cNvPr id="4103" name="Zástupný symbol pro obsah 1">
            <a:extLst>
              <a:ext uri="{FF2B5EF4-FFF2-40B4-BE49-F238E27FC236}">
                <a16:creationId xmlns:a16="http://schemas.microsoft.com/office/drawing/2014/main" id="{D0A9885A-14DF-B469-DB98-CA79339DAEF7}"/>
              </a:ext>
            </a:extLst>
          </p:cNvPr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cs-CZ" altLang="cs-CZ" sz="3600" b="1" dirty="0">
                <a:solidFill>
                  <a:srgbClr val="00ADD0"/>
                </a:solidFill>
              </a:rPr>
              <a:t>Metodický pokyn pro aktualizaci sítě sociálních služeb zadávaných statutárním městem Ostrava</a:t>
            </a:r>
          </a:p>
          <a:p>
            <a:pPr marL="0" indent="0" algn="ctr">
              <a:buFontTx/>
              <a:buNone/>
            </a:pPr>
            <a:endParaRPr lang="cs-CZ" altLang="cs-CZ" sz="3600" b="1" dirty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br>
              <a:rPr lang="cs-CZ" altLang="cs-CZ" sz="3600" b="1" dirty="0">
                <a:solidFill>
                  <a:srgbClr val="00ADD0"/>
                </a:solidFill>
              </a:rPr>
            </a:br>
            <a:r>
              <a:rPr lang="cs-CZ" alt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Schváleno radou města usnesením č. 04585/RM2226/70 </a:t>
            </a:r>
            <a:br>
              <a:rPr lang="cs-CZ" alt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alt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ze dne 18.06.2024</a:t>
            </a:r>
            <a:endParaRPr lang="cs-CZ" altLang="cs-CZ" sz="2600" b="1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cs-CZ" altLang="cs-CZ" sz="3600" b="1" dirty="0">
              <a:solidFill>
                <a:srgbClr val="00ADD0"/>
              </a:solidFill>
            </a:endParaRPr>
          </a:p>
          <a:p>
            <a:pPr marL="0" indent="0">
              <a:buFontTx/>
              <a:buNone/>
            </a:pPr>
            <a:endParaRPr lang="cs-CZ" altLang="cs-CZ" sz="3600" b="1" dirty="0">
              <a:solidFill>
                <a:srgbClr val="00ADD0"/>
              </a:solidFill>
            </a:endParaRPr>
          </a:p>
          <a:p>
            <a:pPr marL="0" indent="0">
              <a:buFontTx/>
              <a:buNone/>
            </a:pPr>
            <a:endParaRPr lang="cs-CZ" alt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749ED89-9ACC-A5EC-165E-CC7DC4B342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4213" y="260350"/>
            <a:ext cx="82296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pl-PL" altLang="cs-CZ" sz="28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800" b="1" dirty="0">
                <a:solidFill>
                  <a:srgbClr val="00ADD0"/>
                </a:solidFill>
              </a:rPr>
              <a:t>Důvody vzniku: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Střednědobý plán rozvoje sociálních služeb a dalších aktivit v Moravskoslezském kraji na léta 2024-2026 (SPRSS) 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Metodika aktualizace Krajské sítě – platné pro žádosti podané po 1. 10. 2023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Nastavení systému pro aktualizaci sítě sociálních služeb, kde je zadavatelem statutární město Ostrava (SMO)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92E1E6B6-7449-811A-3606-729663A9EA9D}"/>
              </a:ext>
            </a:extLst>
          </p:cNvPr>
          <p:cNvSpPr/>
          <p:nvPr/>
        </p:nvSpPr>
        <p:spPr>
          <a:xfrm>
            <a:off x="971550" y="3429000"/>
            <a:ext cx="720725" cy="129698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09405AC-08DF-4A16-EFCA-D2C17013B3F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4213" y="260350"/>
            <a:ext cx="82296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pl-PL" altLang="cs-CZ" sz="28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rgbClr val="00ADD0"/>
                </a:solidFill>
              </a:rPr>
              <a:t>Střednědobý plán rozvoje sociálních služeb a dalších aktivit v Moravskoslezském kraji na léta 2024-2026 (SPRSS) – podmínky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Zadavatelská role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Reakce na potřeby obyvatel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Potřebnost, finanční udržitelnost, efektivnost, kvalita (kritéria)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Optimální/maximální rozvoj kapacit sociálních služeb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A615A3D-397E-F726-FFFB-44809AB5B0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4213" y="260350"/>
            <a:ext cx="82296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28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Metodický pokyn pro aktualizaci sítě sociálních služeb zadávaných statutárním městem Ostrava</a:t>
            </a:r>
          </a:p>
          <a:p>
            <a:pPr marL="0" indent="0">
              <a:buFontTx/>
              <a:buNone/>
              <a:defRPr/>
            </a:pPr>
            <a:endParaRPr lang="pl-PL" altLang="cs-CZ" sz="10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pl-PL" altLang="cs-CZ" sz="8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Soulad s 6. Komunitním plánem sociálních služeb a souvisejících aktivit ve městě Ostrava na období 2023-2026, resp. se SPRSS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Aktualizace: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•	snížení/navýšení lůžek v pobytových službách,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•	snížení/navýšení úvazků v ambulantních a 	terénních službách, 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•	vstup/výstup sociální služby do/ze sítě. 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solidFill>
                <a:srgbClr val="00ADD0"/>
              </a:solidFill>
            </a:endParaRP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cs-CZ" alt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</TotalTime>
  <Words>641</Words>
  <Application>Microsoft Office PowerPoint</Application>
  <PresentationFormat>Předvádění na obrazovce (4:3)</PresentationFormat>
  <Paragraphs>142</Paragraphs>
  <Slides>22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Výchozí návrh</vt:lpstr>
      <vt:lpstr>CorelDRAW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pozornost.  V případě jakýchkoliv dotazů či postřehů mě neváhejte kontaktovat:      </vt:lpstr>
    </vt:vector>
  </TitlesOfParts>
  <Company>MMO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  Odbor ochrany životního prostředí Ing. Dalibor Madej Ing. Vítězslav</dc:title>
  <dc:creator>Gacka Michal</dc:creator>
  <cp:lastModifiedBy>Vozárik Štěpán</cp:lastModifiedBy>
  <cp:revision>243</cp:revision>
  <cp:lastPrinted>2022-06-18T11:47:43Z</cp:lastPrinted>
  <dcterms:created xsi:type="dcterms:W3CDTF">2009-09-07T08:18:34Z</dcterms:created>
  <dcterms:modified xsi:type="dcterms:W3CDTF">2024-10-24T12:29:24Z</dcterms:modified>
</cp:coreProperties>
</file>