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6" r:id="rId2"/>
    <p:sldId id="494" r:id="rId3"/>
    <p:sldId id="497" r:id="rId4"/>
    <p:sldId id="499" r:id="rId5"/>
    <p:sldId id="500" r:id="rId6"/>
    <p:sldId id="501" r:id="rId7"/>
    <p:sldId id="502" r:id="rId8"/>
    <p:sldId id="485" r:id="rId9"/>
    <p:sldId id="504" r:id="rId10"/>
    <p:sldId id="505" r:id="rId11"/>
    <p:sldId id="506" r:id="rId12"/>
    <p:sldId id="493" r:id="rId13"/>
    <p:sldId id="503" r:id="rId14"/>
  </p:sldIdLst>
  <p:sldSz cx="12192000" cy="6858000"/>
  <p:notesSz cx="6797675" cy="9926638"/>
  <p:defaultTextStyle>
    <a:defPPr>
      <a:defRPr lang="cs-CZ"/>
    </a:defPPr>
    <a:lvl1pPr algn="l" rtl="0" fontAlgn="base">
      <a:spcBef>
        <a:spcPct val="50000"/>
      </a:spcBef>
      <a:spcAft>
        <a:spcPct val="0"/>
      </a:spcAft>
      <a:defRPr b="1" kern="1200">
        <a:solidFill>
          <a:srgbClr val="00ADD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rgbClr val="00ADD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rgbClr val="00ADD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rgbClr val="00ADD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rgbClr val="00ADD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ADD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ADD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ADD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ADD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7117EA-CF9C-8F17-1A3B-613891B32CCC}" name="Michálková Lena" initials="LM" userId="S::lena.michalkova@ostrava.cz::1f562631-6841-4906-bb7f-badc98bab5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votná Aneta" initials="N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9"/>
    <a:srgbClr val="0096D2"/>
    <a:srgbClr val="00ADD0"/>
    <a:srgbClr val="DDDDDD"/>
    <a:srgbClr val="FFC305"/>
    <a:srgbClr val="F62300"/>
    <a:srgbClr val="9E792E"/>
    <a:srgbClr val="AD792D"/>
    <a:srgbClr val="FFCC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3143" autoAdjust="0"/>
  </p:normalViewPr>
  <p:slideViewPr>
    <p:cSldViewPr>
      <p:cViewPr varScale="1">
        <p:scale>
          <a:sx n="98" d="100"/>
          <a:sy n="98" d="100"/>
        </p:scale>
        <p:origin x="108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787CF8-9301-4AF1-B9F1-55BFBCD1C4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14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A0D355-21F2-4012-8AC6-F2A1986486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718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/>
            <a:fld id="{9F760FB9-80E4-43B6-B1B2-A5B0886DFDF2}" type="slidenum">
              <a:rPr lang="cs-CZ" b="0" smtClean="0">
                <a:solidFill>
                  <a:schemeClr val="tx1"/>
                </a:solidFill>
              </a:rPr>
              <a:pPr eaLnBrk="1" hangingPunct="1"/>
              <a:t>1</a:t>
            </a:fld>
            <a:endParaRPr lang="cs-CZ" b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FC48E-9E3F-480B-9D0B-B11B32A270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8228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0784-D657-445A-997C-86B308744D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86678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C234-6D6A-4473-8C4E-DABA47B72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35104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E6C78-7F5A-4410-88C7-32A6120A3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89627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2B68C-D048-45F3-A2FB-8BCF72FB25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0149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E9E6F-95D3-4B48-AFE8-3D2616F72E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69346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9A07-C1CD-4B50-AF2B-DEE2D592FE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4445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8159A-8A33-4FD6-9CB7-1D9193D7AE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5027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F1E7-27AF-4F4A-A0AA-4C50A59C29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44785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B6DF-FB9E-4F27-9837-8DEE5F40BB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564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AC63-3E74-4EB3-A8DB-72685F3EA9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8857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F9C71-F589-4A78-925B-44C2293EA9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28207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3729-45D9-4980-96E7-927E936D81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33296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C3D7-8546-437B-A06D-1AD55A1A5C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64104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49F3A9-CB54-49E3-88E4-4BB422A751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U0iG0QATZ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hyperlink" Target="https://cloud.ostrava.cz/index.php/s/8oDExgExTy9mDr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9955524" y="6370246"/>
            <a:ext cx="22221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600" dirty="0">
                <a:solidFill>
                  <a:schemeClr val="bg1"/>
                </a:solidFill>
              </a:rPr>
              <a:t>www.ostrava.cz</a:t>
            </a:r>
          </a:p>
        </p:txBody>
      </p:sp>
      <p:sp>
        <p:nvSpPr>
          <p:cNvPr id="205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372053" y="1340768"/>
            <a:ext cx="10980531" cy="2996952"/>
          </a:xfr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ts val="3000"/>
              </a:spcAft>
            </a:pPr>
            <a:r>
              <a:rPr lang="cs-CZ" sz="5400" b="1" dirty="0">
                <a:solidFill>
                  <a:srgbClr val="003C69"/>
                </a:solidFill>
              </a:rPr>
              <a:t>Marketing a komunikace </a:t>
            </a:r>
            <a:br>
              <a:rPr lang="cs-CZ" sz="5400" b="1" dirty="0">
                <a:solidFill>
                  <a:srgbClr val="003C69"/>
                </a:solidFill>
              </a:rPr>
            </a:br>
            <a:r>
              <a:rPr lang="cs-CZ" sz="5400" b="1" dirty="0">
                <a:solidFill>
                  <a:srgbClr val="003C69"/>
                </a:solidFill>
              </a:rPr>
              <a:t>sociálních věcí v Ostravě</a:t>
            </a:r>
            <a:endParaRPr lang="cs-CZ" sz="3600" b="1" dirty="0">
              <a:solidFill>
                <a:srgbClr val="003C69"/>
              </a:solidFill>
            </a:endParaRPr>
          </a:p>
        </p:txBody>
      </p:sp>
      <p:pic>
        <p:nvPicPr>
          <p:cNvPr id="2" name="Picture 2" descr="Ostrava_lg">
            <a:extLst>
              <a:ext uri="{FF2B5EF4-FFF2-40B4-BE49-F238E27FC236}">
                <a16:creationId xmlns:a16="http://schemas.microsoft.com/office/drawing/2014/main" id="{0ADC0A58-50A2-A2C4-0B67-1652D255D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6164801"/>
            <a:ext cx="3096104" cy="37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E289239-CCA0-C437-95D4-26869DBD3649}"/>
              </a:ext>
            </a:extLst>
          </p:cNvPr>
          <p:cNvSpPr txBox="1"/>
          <p:nvPr/>
        </p:nvSpPr>
        <p:spPr>
          <a:xfrm>
            <a:off x="263352" y="342557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dirty="0">
                <a:solidFill>
                  <a:srgbClr val="0096D2"/>
                </a:solidFill>
                <a:latin typeface="ArialCE-Bold"/>
              </a:rPr>
              <a:t>Statutární město Ostrava</a:t>
            </a:r>
          </a:p>
          <a:p>
            <a:pPr algn="l"/>
            <a:r>
              <a:rPr lang="cs-CZ" sz="1200" b="0" dirty="0">
                <a:solidFill>
                  <a:srgbClr val="0096D2"/>
                </a:solidFill>
                <a:latin typeface="ArialCE"/>
              </a:rPr>
              <a:t>Odbor sociálních věcí a zdravotnictví</a:t>
            </a:r>
            <a:endParaRPr lang="cs-CZ" sz="1200" dirty="0">
              <a:solidFill>
                <a:srgbClr val="0096D2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53B403-3AB3-4892-383D-6F57600827AA}"/>
              </a:ext>
            </a:extLst>
          </p:cNvPr>
          <p:cNvSpPr txBox="1"/>
          <p:nvPr/>
        </p:nvSpPr>
        <p:spPr>
          <a:xfrm>
            <a:off x="360040" y="4005064"/>
            <a:ext cx="6096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u="none" strike="noStrike" baseline="0" dirty="0">
                <a:solidFill>
                  <a:srgbClr val="009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 Sokolovská</a:t>
            </a:r>
          </a:p>
          <a:p>
            <a:pPr algn="l"/>
            <a:r>
              <a:rPr lang="cs-CZ" b="1" i="0" u="none" strike="noStrike" baseline="0" dirty="0">
                <a:solidFill>
                  <a:srgbClr val="009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Říjen 2024</a:t>
            </a:r>
            <a:endParaRPr lang="cs-CZ" dirty="0">
              <a:solidFill>
                <a:srgbClr val="009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B5D444-8E25-52CD-B8C6-D73113F42A00}"/>
              </a:ext>
            </a:extLst>
          </p:cNvPr>
          <p:cNvSpPr txBox="1"/>
          <p:nvPr/>
        </p:nvSpPr>
        <p:spPr>
          <a:xfrm>
            <a:off x="360040" y="6101439"/>
            <a:ext cx="6117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9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www.ostrava.cz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pic>
        <p:nvPicPr>
          <p:cNvPr id="13" name="Picture 2" descr="Ostrava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6" y="6439282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4C819186-FAB0-AFAA-54B6-5CCD8EC3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6" y="337197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 dirty="0"/>
              <a:t>MALÝ KVÍZ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5E205DC-BFF3-0B02-BC3C-0263E679CB6D}"/>
              </a:ext>
            </a:extLst>
          </p:cNvPr>
          <p:cNvSpPr/>
          <p:nvPr/>
        </p:nvSpPr>
        <p:spPr bwMode="auto">
          <a:xfrm>
            <a:off x="2119313" y="2379665"/>
            <a:ext cx="91440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8F1B51-D828-D2B5-6102-390A46EE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1349928"/>
            <a:ext cx="11485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KLASICKÝ PŘÍPRAVEK NA RUČNÍ MYTÍ NÁDOBÍ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94F8895-EA71-E8F9-C9D4-33953F699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2704881"/>
            <a:ext cx="11485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CHLOROVÝ DEZINFEKČNÍ PŘÍPRAVEK NA MYTÍ PODLAH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F18B9A-314C-6333-91BC-2AF637B6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79" y="4046709"/>
            <a:ext cx="11485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NEJVYUŽÍVANĚJŠÍ INTERNETOVÝ VYHLEDÁVAČ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9AB4AFF-B2FF-90F6-3BF1-FF7C8BCED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79" y="5379528"/>
            <a:ext cx="11485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TRADIČNÍ AMERICKÝ COLOVÝ NÁPOJ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1D2B5FB-49EE-84B2-0A66-98FD36A9D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424" y="219697"/>
            <a:ext cx="1384140" cy="222273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A692E35-DFA5-8FFD-353D-03A4DE137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674" y="1126814"/>
            <a:ext cx="1384141" cy="252594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090DE9A-1F52-B5BB-A2F7-8BDD7803B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4" r="11510"/>
          <a:stretch/>
        </p:blipFill>
        <p:spPr>
          <a:xfrm>
            <a:off x="8312424" y="3706396"/>
            <a:ext cx="2545709" cy="113328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61FD5990-94A7-E426-2BE9-D17F1CDBD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396" y="4508374"/>
            <a:ext cx="864096" cy="22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01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pic>
        <p:nvPicPr>
          <p:cNvPr id="13" name="Picture 2" descr="Ostrava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6" y="6439282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4C819186-FAB0-AFAA-54B6-5CCD8EC3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6" y="337197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/>
              <a:t>NAŠE ZNAČKA</a:t>
            </a:r>
            <a:endParaRPr lang="cs-CZ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5E205DC-BFF3-0B02-BC3C-0263E679CB6D}"/>
              </a:ext>
            </a:extLst>
          </p:cNvPr>
          <p:cNvSpPr/>
          <p:nvPr/>
        </p:nvSpPr>
        <p:spPr bwMode="auto">
          <a:xfrm>
            <a:off x="2119313" y="2379665"/>
            <a:ext cx="91440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B08A75-8ACF-77A3-3ABA-81E981894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1349928"/>
            <a:ext cx="1148516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Vyjádří sociální oblast</a:t>
            </a:r>
          </a:p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Dost široká pro všechny oblasti</a:t>
            </a:r>
          </a:p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Náleží do skupiny </a:t>
            </a:r>
          </a:p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Krátká a zapamatovatelná</a:t>
            </a:r>
          </a:p>
          <a:p>
            <a:pPr>
              <a:spcBef>
                <a:spcPct val="40000"/>
              </a:spcBef>
              <a:buClr>
                <a:srgbClr val="00ADD0"/>
              </a:buClr>
            </a:pPr>
            <a:endParaRPr lang="cs-CZ" sz="2400" dirty="0">
              <a:solidFill>
                <a:srgbClr val="003C69"/>
              </a:solidFill>
            </a:endParaRPr>
          </a:p>
          <a:p>
            <a:pPr>
              <a:spcBef>
                <a:spcPct val="40000"/>
              </a:spcBef>
              <a:buClr>
                <a:srgbClr val="00ADD0"/>
              </a:buClr>
            </a:pPr>
            <a:endParaRPr lang="cs-CZ" sz="2400" dirty="0">
              <a:solidFill>
                <a:srgbClr val="003C69"/>
              </a:solidFill>
            </a:endParaRPr>
          </a:p>
        </p:txBody>
      </p:sp>
      <p:pic>
        <p:nvPicPr>
          <p:cNvPr id="6" name="Picture 2" descr="Ostrava_lg">
            <a:extLst>
              <a:ext uri="{FF2B5EF4-FFF2-40B4-BE49-F238E27FC236}">
                <a16:creationId xmlns:a16="http://schemas.microsoft.com/office/drawing/2014/main" id="{663F09D1-0062-D76D-2FC5-F3FA5C62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44" y="2492896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5827F4E9-ECA3-5162-8E88-9E97E49EF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75" y="4103322"/>
            <a:ext cx="6726182" cy="1054557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0B9AE47A-047D-9810-CB2E-A1103BC90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08" y="5157880"/>
            <a:ext cx="674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Clr>
                <a:srgbClr val="00ADD0"/>
              </a:buClr>
            </a:pPr>
            <a:r>
              <a:rPr lang="cs-CZ" sz="2400" dirty="0">
                <a:solidFill>
                  <a:srgbClr val="003C69"/>
                </a:solidFill>
              </a:rPr>
              <a:t>Rozcestník informací – možnosti existují</a:t>
            </a:r>
          </a:p>
        </p:txBody>
      </p:sp>
    </p:spTree>
    <p:extLst>
      <p:ext uri="{BB962C8B-B14F-4D97-AF65-F5344CB8AC3E}">
        <p14:creationId xmlns:p14="http://schemas.microsoft.com/office/powerpoint/2010/main" val="1009890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pic>
        <p:nvPicPr>
          <p:cNvPr id="13" name="Picture 2" descr="Ostrava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6" y="6439282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3B288602-B28C-4F87-B905-1DC0CA61F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6" y="337197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 dirty="0"/>
              <a:t>SPOLUPRÁCE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A7344C8-1C2F-CC7F-24F4-CBD973902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78" y="1081735"/>
            <a:ext cx="11377559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40000"/>
              </a:spcBef>
              <a:buClr>
                <a:srgbClr val="00ADD0"/>
              </a:buClr>
              <a:buAutoNum type="arabicPeriod"/>
            </a:pPr>
            <a:r>
              <a:rPr lang="cs-CZ" b="0" dirty="0">
                <a:solidFill>
                  <a:srgbClr val="003C69"/>
                </a:solidFill>
              </a:rPr>
              <a:t>Tipy na témata</a:t>
            </a:r>
          </a:p>
          <a:p>
            <a:pPr marL="342900" indent="-342900">
              <a:spcBef>
                <a:spcPct val="40000"/>
              </a:spcBef>
              <a:buClr>
                <a:srgbClr val="00ADD0"/>
              </a:buClr>
              <a:buAutoNum type="arabicPeriod"/>
            </a:pPr>
            <a:r>
              <a:rPr lang="cs-CZ" b="0" dirty="0">
                <a:solidFill>
                  <a:srgbClr val="003C69"/>
                </a:solidFill>
              </a:rPr>
              <a:t>Pozvánky a zápisy na jednání PS</a:t>
            </a:r>
          </a:p>
          <a:p>
            <a:pPr marL="342900" indent="-342900">
              <a:spcBef>
                <a:spcPct val="40000"/>
              </a:spcBef>
              <a:buClr>
                <a:srgbClr val="00ADD0"/>
              </a:buClr>
              <a:buAutoNum type="arabicPeriod"/>
            </a:pPr>
            <a:r>
              <a:rPr lang="cs-CZ" b="0" dirty="0">
                <a:solidFill>
                  <a:srgbClr val="003C69"/>
                </a:solidFill>
              </a:rPr>
              <a:t>Aktualizace kontaktů pracovních skupin</a:t>
            </a:r>
          </a:p>
          <a:p>
            <a:pPr marL="342900" indent="-342900">
              <a:spcBef>
                <a:spcPct val="40000"/>
              </a:spcBef>
              <a:buClr>
                <a:srgbClr val="00ADD0"/>
              </a:buClr>
              <a:buAutoNum type="arabicPeriod"/>
            </a:pPr>
            <a:endParaRPr lang="cs-CZ" b="0" dirty="0">
              <a:solidFill>
                <a:srgbClr val="003C69"/>
              </a:solidFill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30AB27A5-016F-F113-2E7F-E80D7F9D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12" y="2684462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 dirty="0"/>
              <a:t>CO NÁS ČEKÁ?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0CE5E0-24B0-5B86-34D4-4915CA28A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35" y="3429000"/>
            <a:ext cx="5845482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Clr>
                <a:srgbClr val="00ADD0"/>
              </a:buClr>
            </a:pPr>
            <a:r>
              <a:rPr lang="cs-CZ" dirty="0">
                <a:solidFill>
                  <a:srgbClr val="003C69"/>
                </a:solidFill>
              </a:rPr>
              <a:t>5.12. </a:t>
            </a:r>
            <a:r>
              <a:rPr lang="cs-CZ" b="0" dirty="0">
                <a:solidFill>
                  <a:srgbClr val="003C69"/>
                </a:solidFill>
              </a:rPr>
              <a:t>Dobrovolník roku, Neformální dobrovolník </a:t>
            </a:r>
          </a:p>
          <a:p>
            <a:pPr>
              <a:spcBef>
                <a:spcPct val="40000"/>
              </a:spcBef>
              <a:buClr>
                <a:srgbClr val="00ADD0"/>
              </a:buClr>
            </a:pPr>
            <a:r>
              <a:rPr lang="cs-CZ" dirty="0">
                <a:solidFill>
                  <a:srgbClr val="003C69"/>
                </a:solidFill>
              </a:rPr>
              <a:t>10.12. </a:t>
            </a:r>
            <a:r>
              <a:rPr lang="cs-CZ" dirty="0">
                <a:solidFill>
                  <a:srgbClr val="003C69"/>
                </a:solidFill>
                <a:hlinkClick r:id="rId3"/>
              </a:rPr>
              <a:t>Vánoční posezení KP</a:t>
            </a:r>
            <a:endParaRPr lang="cs-CZ" dirty="0">
              <a:solidFill>
                <a:srgbClr val="003C69"/>
              </a:solidFill>
            </a:endParaRPr>
          </a:p>
          <a:p>
            <a:pPr>
              <a:spcBef>
                <a:spcPct val="40000"/>
              </a:spcBef>
              <a:buClr>
                <a:srgbClr val="00ADD0"/>
              </a:buClr>
            </a:pPr>
            <a:r>
              <a:rPr lang="cs-CZ" b="0" dirty="0">
                <a:solidFill>
                  <a:srgbClr val="003C69"/>
                </a:solidFill>
              </a:rPr>
              <a:t>11.12. Ocenění pěstounů</a:t>
            </a:r>
          </a:p>
          <a:p>
            <a:pPr>
              <a:spcBef>
                <a:spcPct val="40000"/>
              </a:spcBef>
              <a:buClr>
                <a:srgbClr val="00ADD0"/>
              </a:buClr>
            </a:pPr>
            <a:r>
              <a:rPr lang="cs-CZ" dirty="0">
                <a:solidFill>
                  <a:srgbClr val="003C69"/>
                </a:solidFill>
              </a:rPr>
              <a:t>23.11. - 23.12. </a:t>
            </a:r>
            <a:r>
              <a:rPr lang="cs-CZ" dirty="0">
                <a:solidFill>
                  <a:srgbClr val="003C69"/>
                </a:solidFill>
                <a:hlinkClick r:id="rId4"/>
              </a:rPr>
              <a:t>Vánoční trhy</a:t>
            </a:r>
            <a:r>
              <a:rPr lang="cs-CZ" dirty="0">
                <a:solidFill>
                  <a:srgbClr val="003C69"/>
                </a:solidFill>
              </a:rPr>
              <a:t> </a:t>
            </a:r>
            <a:r>
              <a:rPr lang="cs-CZ" b="0" dirty="0">
                <a:solidFill>
                  <a:srgbClr val="003C69"/>
                </a:solidFill>
              </a:rPr>
              <a:t>(heslo </a:t>
            </a:r>
            <a:r>
              <a:rPr lang="cs-CZ" b="0" dirty="0" err="1">
                <a:solidFill>
                  <a:srgbClr val="003C69"/>
                </a:solidFill>
              </a:rPr>
              <a:t>vanocnitrhy</a:t>
            </a:r>
            <a:r>
              <a:rPr lang="cs-CZ" b="0" dirty="0">
                <a:solidFill>
                  <a:srgbClr val="003C69"/>
                </a:solidFill>
              </a:rPr>
              <a:t>)</a:t>
            </a:r>
          </a:p>
          <a:p>
            <a:pPr marL="342900" indent="-342900">
              <a:spcBef>
                <a:spcPct val="40000"/>
              </a:spcBef>
              <a:buClr>
                <a:srgbClr val="00ADD0"/>
              </a:buClr>
              <a:buAutoNum type="arabicPeriod"/>
            </a:pPr>
            <a:endParaRPr lang="cs-CZ" b="0" dirty="0">
              <a:solidFill>
                <a:srgbClr val="003C6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0050FE-35A5-F5E5-24F4-9965E8772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83" y="1105395"/>
            <a:ext cx="5718945" cy="571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96320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pic>
        <p:nvPicPr>
          <p:cNvPr id="13" name="Picture 2" descr="Ostrava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6" y="6439282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C5E205DC-BFF3-0B02-BC3C-0263E679CB6D}"/>
              </a:ext>
            </a:extLst>
          </p:cNvPr>
          <p:cNvSpPr/>
          <p:nvPr/>
        </p:nvSpPr>
        <p:spPr bwMode="auto">
          <a:xfrm>
            <a:off x="2119313" y="2379665"/>
            <a:ext cx="91440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954AB6-358D-9CDA-3A13-2EFF54757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077" y="781443"/>
            <a:ext cx="5682606" cy="57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49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pic>
        <p:nvPicPr>
          <p:cNvPr id="13" name="Picture 2" descr="Ostrava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6" y="6439282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3B288602-B28C-4F87-B905-1DC0CA61F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6" y="337197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 dirty="0"/>
              <a:t>CO JE NAŠÍM CÍLEM?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AE9F6-BB06-920B-6FD2-C6B381922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1349928"/>
            <a:ext cx="7956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Clr>
                <a:srgbClr val="00ADD0"/>
              </a:buClr>
            </a:pPr>
            <a:r>
              <a:rPr lang="cs-CZ" sz="2400" dirty="0">
                <a:solidFill>
                  <a:srgbClr val="003C69"/>
                </a:solidFill>
              </a:rPr>
              <a:t>SPOKOJENÝ KLIENT (cílová skupina)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7F3AE70-828C-230F-AE23-DD83940A3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2179331"/>
            <a:ext cx="795677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Informace</a:t>
            </a:r>
          </a:p>
          <a:p>
            <a:pPr marL="285750" indent="-285750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Dostupné kvalitní služby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DC47BC-4A76-7FE8-2DAF-3C74DC74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530" y="3354602"/>
            <a:ext cx="795677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Dostatek kvalifikovaných zaměstnanců</a:t>
            </a:r>
          </a:p>
          <a:p>
            <a:pPr marL="285750" indent="-285750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Dostatek financí</a:t>
            </a:r>
          </a:p>
          <a:p>
            <a:pPr marL="285750" indent="-285750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Dostatek chuti a lásky k této práci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3BFC89A-E5D6-7D46-CD65-127C17282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68" y="5195141"/>
            <a:ext cx="9794467" cy="69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pPr>
              <a:lnSpc>
                <a:spcPct val="150000"/>
              </a:lnSpc>
            </a:pPr>
            <a:r>
              <a:rPr lang="cs-CZ" sz="3000" dirty="0"/>
              <a:t>I VAŠE PRÁCE SI ZASLOUŽÍ POZORNOST A ÚCTU</a:t>
            </a:r>
          </a:p>
        </p:txBody>
      </p:sp>
    </p:spTree>
    <p:extLst>
      <p:ext uri="{BB962C8B-B14F-4D97-AF65-F5344CB8AC3E}">
        <p14:creationId xmlns:p14="http://schemas.microsoft.com/office/powerpoint/2010/main" val="643777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Ostrava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6" y="6439282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7F927F8-8DAB-4C8F-0ED0-1DD978657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77" y="1982789"/>
            <a:ext cx="6080422" cy="4808334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B288602-B28C-4F87-B905-1DC0CA61F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6" y="337197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 dirty="0"/>
              <a:t>PR - KDE BRÁT TÉMATA?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AE9F6-BB06-920B-6FD2-C6B381922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1349928"/>
            <a:ext cx="795677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Činnosti odboru</a:t>
            </a:r>
          </a:p>
          <a:p>
            <a:pPr marL="285750" indent="-285750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Činnosti příspěvkových organizací</a:t>
            </a:r>
          </a:p>
          <a:p>
            <a:pPr marL="285750" indent="-285750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Podpořené projekty</a:t>
            </a:r>
          </a:p>
        </p:txBody>
      </p:sp>
    </p:spTree>
    <p:extLst>
      <p:ext uri="{BB962C8B-B14F-4D97-AF65-F5344CB8AC3E}">
        <p14:creationId xmlns:p14="http://schemas.microsoft.com/office/powerpoint/2010/main" val="3905793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Ostrava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6" y="6439282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B288602-B28C-4F87-B905-1DC0CA61F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6" y="337197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 dirty="0"/>
              <a:t>PR - KDE BRÁT TÉMATA?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B763EF-E14C-72C8-035D-94C45B022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935286"/>
            <a:ext cx="3335839" cy="45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A105B78-520A-7B51-1DA8-A6897C1EB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940" y="140004"/>
            <a:ext cx="4138128" cy="460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9AEC548-327C-7A25-0FA9-7B88ED029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7261">
            <a:off x="3341272" y="1091988"/>
            <a:ext cx="2976129" cy="504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F41618A-21C6-A1E0-0F14-8D5DB8C8D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915" y="2107648"/>
            <a:ext cx="2790292" cy="45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732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Ostrava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6" y="6439282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B288602-B28C-4F87-B905-1DC0CA61F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6" y="337197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 dirty="0"/>
              <a:t>INFORMACE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FD61C16-3E1A-B956-ED27-40B154A49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1349928"/>
            <a:ext cx="11485164" cy="25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Široká veřejnost </a:t>
            </a:r>
            <a:r>
              <a:rPr lang="cs-CZ" sz="2400" dirty="0">
                <a:solidFill>
                  <a:srgbClr val="003C69"/>
                </a:solidFill>
              </a:rPr>
              <a:t>– obyvatelé města Ostravy, kteří se zajímají o veřejné dění, činnosti města a hospodaření města. V určitých životních situacích aktivně hledají informace k řešení své situace</a:t>
            </a:r>
          </a:p>
          <a:p>
            <a:pPr marL="790555" indent="-215995">
              <a:spcBef>
                <a:spcPts val="0"/>
              </a:spcBef>
              <a:buClr>
                <a:srgbClr val="00ADD0"/>
              </a:buClr>
              <a:buAutoNum type="arabicPeriod"/>
            </a:pPr>
            <a:endParaRPr lang="cs-CZ" sz="700" b="0" dirty="0">
              <a:solidFill>
                <a:srgbClr val="003C69"/>
              </a:solidFill>
              <a:latin typeface="Aptos Narrow" panose="020B0004020202020204" pitchFamily="34" charset="0"/>
            </a:endParaRPr>
          </a:p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Odborná veřejnost </a:t>
            </a:r>
            <a:r>
              <a:rPr lang="cs-CZ" sz="2400" dirty="0">
                <a:solidFill>
                  <a:srgbClr val="003C69"/>
                </a:solidFill>
              </a:rPr>
              <a:t>– poskytovatelé sociálních služeb ve městě Ostrava. Často spolupracují na společných projektech, jsou financováni z rozpočtu MMO, vyhledávají informace o dotačních programech</a:t>
            </a:r>
          </a:p>
        </p:txBody>
      </p:sp>
    </p:spTree>
    <p:extLst>
      <p:ext uri="{BB962C8B-B14F-4D97-AF65-F5344CB8AC3E}">
        <p14:creationId xmlns:p14="http://schemas.microsoft.com/office/powerpoint/2010/main" val="67480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Ostrava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6" y="6439282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B288602-B28C-4F87-B905-1DC0CA61F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6" y="337197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 dirty="0"/>
              <a:t>WEB - informace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3B43DB-3B59-662D-3D64-3BE58D3E6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100"/>
          <a:stretch/>
        </p:blipFill>
        <p:spPr>
          <a:xfrm>
            <a:off x="358778" y="1046361"/>
            <a:ext cx="3072926" cy="50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9FC1B3C-A868-088C-90FC-B1408EB144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5" r="4185"/>
          <a:stretch/>
        </p:blipFill>
        <p:spPr>
          <a:xfrm>
            <a:off x="4511824" y="384704"/>
            <a:ext cx="4099067" cy="397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DD27B6C-EF55-2493-527F-C647123D7A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193"/>
          <a:stretch/>
        </p:blipFill>
        <p:spPr>
          <a:xfrm>
            <a:off x="4477477" y="4479467"/>
            <a:ext cx="4167760" cy="223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F3C36CA-D163-1898-DADD-81E1BBCC9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766" y="404664"/>
            <a:ext cx="3353010" cy="392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87731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B288602-B28C-4F87-B905-1DC0CA61F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6" y="337197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 dirty="0"/>
              <a:t>FACEBOOK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2466F9-02ED-3D7E-A754-5779B6EBF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57" y="1034745"/>
            <a:ext cx="2778740" cy="561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05FE576-5898-401A-0267-7A562CFA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578" y="829636"/>
            <a:ext cx="2946436" cy="581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Obsah obrázku text, snímek obrazovky, Webové stránky, Internetová reklama&#10;&#10;Popis byl vytvořen automaticky">
            <a:extLst>
              <a:ext uri="{FF2B5EF4-FFF2-40B4-BE49-F238E27FC236}">
                <a16:creationId xmlns:a16="http://schemas.microsoft.com/office/drawing/2014/main" id="{7652E8FC-FE71-5B61-7C35-100DEEC7B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17" y="872727"/>
            <a:ext cx="3317318" cy="577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5301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pic>
        <p:nvPicPr>
          <p:cNvPr id="13" name="Picture 2" descr="Ostrava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6" y="6439282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4C819186-FAB0-AFAA-54B6-5CCD8EC3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6" y="337197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 dirty="0"/>
              <a:t>JEŠTĚ NĚCO?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5E205DC-BFF3-0B02-BC3C-0263E679CB6D}"/>
              </a:ext>
            </a:extLst>
          </p:cNvPr>
          <p:cNvSpPr/>
          <p:nvPr/>
        </p:nvSpPr>
        <p:spPr bwMode="auto">
          <a:xfrm>
            <a:off x="2119313" y="2379665"/>
            <a:ext cx="91440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602CAC-B92A-E622-9CE0-56039273A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589" y="345745"/>
            <a:ext cx="2798117" cy="20547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C0B20F6-E8B9-E610-522D-905BB4E6BB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816"/>
          <a:stretch/>
        </p:blipFill>
        <p:spPr>
          <a:xfrm>
            <a:off x="5589209" y="1812724"/>
            <a:ext cx="2780497" cy="48883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8F1B51-D828-D2B5-6102-390A46EE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1349928"/>
            <a:ext cx="11485164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Newsletter </a:t>
            </a:r>
          </a:p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Zpravodaje</a:t>
            </a:r>
          </a:p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Odborné časopisy</a:t>
            </a:r>
          </a:p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SOCIOPOINT!!!</a:t>
            </a:r>
          </a:p>
        </p:txBody>
      </p:sp>
    </p:spTree>
    <p:extLst>
      <p:ext uri="{BB962C8B-B14F-4D97-AF65-F5344CB8AC3E}">
        <p14:creationId xmlns:p14="http://schemas.microsoft.com/office/powerpoint/2010/main" val="38231258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2775" y="274639"/>
            <a:ext cx="842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endParaRPr lang="cs-CZ" sz="4000" b="0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35165" y="198278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sz="2000" b="0">
              <a:solidFill>
                <a:srgbClr val="003C6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7" y="6342064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ADD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ADD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AD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AD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sz="1400" dirty="0"/>
              <a:t>www.ostrava.cz</a:t>
            </a:r>
          </a:p>
        </p:txBody>
      </p:sp>
      <p:pic>
        <p:nvPicPr>
          <p:cNvPr id="13" name="Picture 2" descr="Ostrava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36" y="6439282"/>
            <a:ext cx="2160000" cy="2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4C819186-FAB0-AFAA-54B6-5CCD8EC3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6" y="337197"/>
            <a:ext cx="1091235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lnSpc>
                <a:spcPct val="80000"/>
              </a:lnSpc>
              <a:defRPr sz="3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cs-CZ" dirty="0"/>
              <a:t>MALÝ KVÍZ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5E205DC-BFF3-0B02-BC3C-0263E679CB6D}"/>
              </a:ext>
            </a:extLst>
          </p:cNvPr>
          <p:cNvSpPr/>
          <p:nvPr/>
        </p:nvSpPr>
        <p:spPr bwMode="auto">
          <a:xfrm>
            <a:off x="2119313" y="2379665"/>
            <a:ext cx="91440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8F1B51-D828-D2B5-6102-390A46EE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1349928"/>
            <a:ext cx="11485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KLASICKÝ PŘÍPRAVEK NA RUČNÍ MYTÍ NÁDOBÍ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94F8895-EA71-E8F9-C9D4-33953F699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2704881"/>
            <a:ext cx="11485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CHLOROVÝ DEZINFEKČNÍ PŘÍPRAVEK NA MYTÍ PODLAH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F18B9A-314C-6333-91BC-2AF637B6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79" y="4046709"/>
            <a:ext cx="11485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NEJVYUŽÍVANĚJŠÍ INTERNETOVÝ VYHLEDÁVAČ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9AB4AFF-B2FF-90F6-3BF1-FF7C8BCED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79" y="5379528"/>
            <a:ext cx="11485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44" indent="-285744">
              <a:spcBef>
                <a:spcPct val="40000"/>
              </a:spcBef>
              <a:buClr>
                <a:srgbClr val="00ADD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C69"/>
                </a:solidFill>
              </a:rPr>
              <a:t>TRADIČNÍ AMERICKÝ COLOVÝ NÁPOJ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1D2B5FB-49EE-84B2-0A66-98FD36A9D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424" y="219697"/>
            <a:ext cx="1384140" cy="222273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A692E35-DFA5-8FFD-353D-03A4DE137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674" y="1126814"/>
            <a:ext cx="1384141" cy="252594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090DE9A-1F52-B5BB-A2F7-8BDD7803B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4" r="11510"/>
          <a:stretch/>
        </p:blipFill>
        <p:spPr>
          <a:xfrm>
            <a:off x="8312424" y="3706396"/>
            <a:ext cx="2545709" cy="113328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61FD5990-94A7-E426-2BE9-D17F1CDBD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396" y="4508374"/>
            <a:ext cx="864096" cy="22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91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rgbClr val="00ADD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rgbClr val="00ADD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21492</TotalTime>
  <Words>325</Words>
  <Application>Microsoft Office PowerPoint</Application>
  <PresentationFormat>Širokoúhlá obrazovka</PresentationFormat>
  <Paragraphs>69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Aptos Narrow</vt:lpstr>
      <vt:lpstr>Arial</vt:lpstr>
      <vt:lpstr>ArialCE</vt:lpstr>
      <vt:lpstr>ArialCE-Bold</vt:lpstr>
      <vt:lpstr>Výchozí návrh</vt:lpstr>
      <vt:lpstr>Marketing a komunikace  sociálních věcí v Ostravě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provided by Department of Economic Development   Department of Economic Development Václav Palička November 2009</dc:title>
  <dc:creator>Ing. Staňková Kateřina</dc:creator>
  <cp:lastModifiedBy>Sokolovská Iva</cp:lastModifiedBy>
  <cp:revision>1729</cp:revision>
  <dcterms:created xsi:type="dcterms:W3CDTF">2009-11-19T07:52:03Z</dcterms:created>
  <dcterms:modified xsi:type="dcterms:W3CDTF">2024-11-01T12:40:01Z</dcterms:modified>
</cp:coreProperties>
</file>