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807" r:id="rId4"/>
    <p:sldId id="808" r:id="rId5"/>
    <p:sldId id="810" r:id="rId6"/>
    <p:sldId id="334" r:id="rId7"/>
    <p:sldId id="811" r:id="rId8"/>
    <p:sldId id="812" r:id="rId9"/>
    <p:sldId id="813" r:id="rId10"/>
    <p:sldId id="814" r:id="rId11"/>
    <p:sldId id="791" r:id="rId12"/>
    <p:sldId id="800" r:id="rId13"/>
    <p:sldId id="815" r:id="rId14"/>
    <p:sldId id="300" r:id="rId15"/>
  </p:sldIdLst>
  <p:sldSz cx="9144000" cy="6858000" type="screen4x3"/>
  <p:notesSz cx="9928225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586D791-44CD-45B1-91A5-F1FC031108D3}">
  <a:tblStyle styleId="{6586D791-44CD-45B1-91A5-F1FC031108D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FF50CA2-548A-49F6-99E7-E18EAE17813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02" autoAdjust="0"/>
  </p:normalViewPr>
  <p:slideViewPr>
    <p:cSldViewPr snapToGrid="0">
      <p:cViewPr varScale="1">
        <p:scale>
          <a:sx n="94" d="100"/>
          <a:sy n="94" d="100"/>
        </p:scale>
        <p:origin x="20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23E0B-13D8-4359-ABA6-8E3D068DE852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B4E06-5FA3-43A3-A0F5-D21C39A1F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642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5622594" y="0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42237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1067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cs-CZ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3509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6334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9285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Shape 186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655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2076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2976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468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366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5896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9631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92360" y="3229277"/>
            <a:ext cx="7943507" cy="305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153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va.sokolovska@ostrava.c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va.sokolovska@ostrava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Jednání MT KP Ostrava</a:t>
            </a:r>
            <a:endParaRPr dirty="0"/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764697" y="1528295"/>
            <a:ext cx="77400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13.09.2024</a:t>
            </a:r>
            <a:endParaRPr dirty="0"/>
          </a:p>
          <a:p>
            <a:pPr marL="342900" marR="0" lvl="0" indent="-3429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 sz="4400" b="1" dirty="0"/>
              <a:t>10</a:t>
            </a:r>
            <a:r>
              <a:rPr lang="cs-CZ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:30 hodin</a:t>
            </a:r>
          </a:p>
          <a:p>
            <a:pPr marL="342900" marR="0" lvl="0" indent="-3429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 sz="4400" b="1" dirty="0"/>
              <a:t>Nová radnice, místnost č. 504</a:t>
            </a:r>
            <a:endParaRPr dirty="0"/>
          </a:p>
          <a:p>
            <a:pPr marL="342900" marR="0" lvl="0" indent="-3429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07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r>
              <a:rPr lang="pl-PL" sz="2800" b="1" dirty="0"/>
              <a:t>Programy na poskytování peněžních prostředků z rozpočtu statutárního města Ostravy na rok 2025 pro jednotlivé oblasti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000" b="1" dirty="0"/>
              <a:t>Změny pro jednotlivé oblasti podpory (!)</a:t>
            </a:r>
            <a:br>
              <a:rPr lang="pl-PL" sz="2000" b="1" dirty="0"/>
            </a:br>
            <a:br>
              <a:rPr lang="pl-PL" sz="2000" b="1" dirty="0"/>
            </a:br>
            <a:r>
              <a:rPr lang="pl-PL" sz="2000" b="1" dirty="0"/>
              <a:t>Termín: </a:t>
            </a:r>
            <a:r>
              <a:rPr lang="pl-PL" sz="2000" b="1" dirty="0">
                <a:solidFill>
                  <a:srgbClr val="FF0000"/>
                </a:solidFill>
              </a:rPr>
              <a:t>od 29.10.2024 do 08.11.2024  </a:t>
            </a:r>
            <a:endParaRPr sz="200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462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07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br>
              <a:rPr lang="cs-CZ" b="1" dirty="0"/>
            </a:br>
            <a:r>
              <a:rPr lang="cs-CZ" sz="2500" b="1" dirty="0"/>
              <a:t>4. Informace z pracovních skupin</a:t>
            </a:r>
            <a:br>
              <a:rPr lang="cs-CZ" sz="2500" b="1" dirty="0"/>
            </a:br>
            <a:r>
              <a:rPr lang="cs-CZ" sz="2500" b="1" dirty="0"/>
              <a:t>SEN</a:t>
            </a:r>
            <a:br>
              <a:rPr lang="cs-CZ" sz="2500" b="1" dirty="0"/>
            </a:br>
            <a:r>
              <a:rPr lang="cs-CZ" sz="2500" b="1" dirty="0"/>
              <a:t>DO</a:t>
            </a:r>
            <a:br>
              <a:rPr lang="cs-CZ" sz="2500" b="1" dirty="0"/>
            </a:br>
            <a:r>
              <a:rPr lang="cs-CZ" sz="2500" b="1" dirty="0"/>
              <a:t>ZRAK</a:t>
            </a:r>
            <a:br>
              <a:rPr lang="cs-CZ" sz="2500" b="1" dirty="0"/>
            </a:br>
            <a:r>
              <a:rPr lang="cs-CZ" sz="2500" b="1" dirty="0"/>
              <a:t>SLUCH</a:t>
            </a:r>
            <a:br>
              <a:rPr lang="cs-CZ" sz="2500" b="1" dirty="0"/>
            </a:br>
            <a:r>
              <a:rPr lang="cs-CZ" sz="2500" b="1" dirty="0"/>
              <a:t>MTKP</a:t>
            </a:r>
            <a:br>
              <a:rPr lang="cs-CZ" sz="2500" b="1" dirty="0"/>
            </a:br>
            <a:r>
              <a:rPr lang="cs-CZ" sz="2500" b="1" dirty="0"/>
              <a:t>DAR</a:t>
            </a:r>
            <a:br>
              <a:rPr lang="cs-CZ" sz="2500" b="1" dirty="0"/>
            </a:br>
            <a:r>
              <a:rPr lang="cs-CZ" sz="2500" b="1" dirty="0"/>
              <a:t>SOC</a:t>
            </a:r>
            <a:br>
              <a:rPr lang="cs-CZ" sz="2500" b="1" dirty="0"/>
            </a:br>
            <a:r>
              <a:rPr lang="cs-CZ" sz="2500" b="1" dirty="0"/>
              <a:t>RE</a:t>
            </a:r>
            <a:br>
              <a:rPr lang="cs-CZ" sz="2500" b="1" dirty="0"/>
            </a:br>
            <a:r>
              <a:rPr lang="cs-CZ" sz="2500" b="1" dirty="0"/>
              <a:t>PP</a:t>
            </a:r>
            <a:br>
              <a:rPr lang="cs-CZ" sz="2500" b="1" dirty="0"/>
            </a:br>
            <a:r>
              <a:rPr lang="cs-CZ" sz="2500" b="1" dirty="0"/>
              <a:t>PK</a:t>
            </a:r>
            <a:br>
              <a:rPr lang="cs-CZ" sz="2500" b="1" dirty="0"/>
            </a:br>
            <a:r>
              <a:rPr lang="cs-CZ" sz="2500" b="1" dirty="0"/>
              <a:t>další…</a:t>
            </a:r>
            <a:br>
              <a:rPr lang="cs-CZ" sz="2500" b="1" dirty="0"/>
            </a:br>
            <a:br>
              <a:rPr lang="cs-CZ" sz="1200" u="sng" dirty="0"/>
            </a:br>
            <a:endParaRPr sz="1200" i="0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665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1190625"/>
            <a:ext cx="82296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cs-CZ" sz="2800" b="1" dirty="0"/>
              <a:t>5. Různé – Dobrovolník roku 2024</a:t>
            </a:r>
            <a:br>
              <a:rPr lang="cs-CZ" sz="2800" b="1" dirty="0"/>
            </a:br>
            <a:br>
              <a:rPr lang="cs-CZ" sz="2800" b="1" dirty="0"/>
            </a:br>
            <a:r>
              <a:rPr lang="cs-CZ" sz="2800" b="1" dirty="0"/>
              <a:t>-	</a:t>
            </a:r>
            <a:r>
              <a:rPr lang="cs-CZ" sz="2600" b="1" dirty="0"/>
              <a:t>5.12. slavnostní vyhlášení</a:t>
            </a:r>
            <a:br>
              <a:rPr lang="cs-CZ" sz="2600" b="1" dirty="0"/>
            </a:br>
            <a:r>
              <a:rPr lang="cs-CZ" sz="2600" b="1" dirty="0"/>
              <a:t>-	Nominace zasílat do 25.10. na </a:t>
            </a:r>
            <a:r>
              <a:rPr lang="cs-CZ" sz="2600" b="1" dirty="0">
                <a:hlinkClick r:id="rId3"/>
              </a:rPr>
              <a:t>iva.sokolovska@ostrava.cz</a:t>
            </a:r>
            <a:r>
              <a:rPr lang="cs-CZ" sz="2600" b="1" dirty="0"/>
              <a:t> vč. fotografie v </a:t>
            </a:r>
            <a:r>
              <a:rPr lang="cs-CZ" sz="2600" b="1" dirty="0" err="1"/>
              <a:t>jpg</a:t>
            </a:r>
            <a:r>
              <a:rPr lang="cs-CZ" sz="2600" b="1" dirty="0"/>
              <a:t> – viz příloha</a:t>
            </a:r>
            <a:br>
              <a:rPr lang="cs-CZ" sz="2600" b="1" dirty="0"/>
            </a:br>
            <a:br>
              <a:rPr lang="cs-CZ" sz="2600" b="1" dirty="0"/>
            </a:br>
            <a:r>
              <a:rPr lang="cs-CZ" sz="2000" b="1" dirty="0"/>
              <a:t>Dobrovolnická organizace</a:t>
            </a:r>
            <a:br>
              <a:rPr lang="cs-CZ" sz="2000" b="1" dirty="0"/>
            </a:br>
            <a:r>
              <a:rPr lang="cs-CZ" sz="2000" b="1" dirty="0"/>
              <a:t>Jméno a příjmení dobrovolníka</a:t>
            </a:r>
            <a:br>
              <a:rPr lang="cs-CZ" sz="2000" b="1" dirty="0"/>
            </a:br>
            <a:r>
              <a:rPr lang="cs-CZ" sz="2000" b="1" dirty="0"/>
              <a:t>Popis </a:t>
            </a:r>
            <a:r>
              <a:rPr lang="cs-CZ" sz="2000" b="1"/>
              <a:t>dobrovolnické činnosti</a:t>
            </a:r>
            <a:br>
              <a:rPr lang="cs-CZ" sz="2000" b="1"/>
            </a:br>
            <a:r>
              <a:rPr lang="cs-CZ" sz="2000" b="1"/>
              <a:t>Motto dobrovolníka</a:t>
            </a:r>
            <a:br>
              <a:rPr lang="cs-CZ" sz="2000" b="1"/>
            </a:br>
            <a:r>
              <a:rPr lang="cs-CZ" sz="2000" b="1"/>
              <a:t>Fotografie </a:t>
            </a:r>
            <a:r>
              <a:rPr lang="cs-CZ" sz="2000" b="1" dirty="0"/>
              <a:t>dobrovolníka</a:t>
            </a:r>
            <a:br>
              <a:rPr lang="cs-CZ" sz="2000" b="1" dirty="0"/>
            </a:br>
            <a:endParaRPr sz="20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880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1190625"/>
            <a:ext cx="82296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>
              <a:spcAft>
                <a:spcPts val="600"/>
              </a:spcAft>
            </a:pPr>
            <a:r>
              <a:rPr lang="cs-CZ" sz="2800" b="1" dirty="0"/>
              <a:t>5. </a:t>
            </a:r>
            <a:r>
              <a:rPr lang="cs-CZ" sz="2800" b="1"/>
              <a:t>Různé</a:t>
            </a:r>
            <a:endParaRPr sz="20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914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740422" y="461246"/>
            <a:ext cx="7740000" cy="5662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b="1" dirty="0"/>
              <a:t>DĚKUJI ZA POZORNOST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pl-PL" sz="2000" b="1" dirty="0"/>
          </a:p>
          <a:p>
            <a:pPr marL="0" lvl="0" indent="0" algn="ctr">
              <a:spcBef>
                <a:spcPts val="0"/>
              </a:spcBef>
              <a:buNone/>
            </a:pPr>
            <a:endParaRPr lang="pl-PL" sz="2000" b="1" dirty="0"/>
          </a:p>
          <a:p>
            <a:pPr marL="0" lvl="0" indent="0" algn="ctr">
              <a:spcBef>
                <a:spcPts val="0"/>
              </a:spcBef>
              <a:buNone/>
            </a:pPr>
            <a:r>
              <a:rPr lang="pl-PL" dirty="0"/>
              <a:t>Štěpán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957" y="6481990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00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jednání</a:t>
            </a:r>
            <a:endParaRPr sz="44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372201" y="1625515"/>
            <a:ext cx="850285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2800"/>
              <a:buNone/>
            </a:pPr>
            <a:r>
              <a:rPr lang="cs-CZ" sz="3600" b="1" dirty="0"/>
              <a:t>1.	Personální změny kontaktních osob</a:t>
            </a:r>
          </a:p>
          <a:p>
            <a:pPr marL="0" indent="0">
              <a:spcBef>
                <a:spcPts val="0"/>
              </a:spcBef>
              <a:buSzPts val="2800"/>
              <a:buNone/>
            </a:pPr>
            <a:r>
              <a:rPr lang="cs-CZ" sz="3600" b="1" dirty="0"/>
              <a:t>2.	Výjezdní zasedání manažerského týmu</a:t>
            </a:r>
          </a:p>
          <a:p>
            <a:pPr marL="0" indent="0">
              <a:spcBef>
                <a:spcPts val="0"/>
              </a:spcBef>
              <a:buSzPts val="2800"/>
              <a:buNone/>
            </a:pPr>
            <a:r>
              <a:rPr lang="cs-CZ" sz="3600" b="1" dirty="0"/>
              <a:t>3.	Platforma na podporu zdraví – další postup</a:t>
            </a:r>
          </a:p>
          <a:p>
            <a:pPr marL="0" indent="0">
              <a:spcBef>
                <a:spcPts val="0"/>
              </a:spcBef>
              <a:buSzPts val="2800"/>
              <a:buNone/>
            </a:pPr>
            <a:r>
              <a:rPr lang="cs-CZ" sz="3600" b="1" dirty="0"/>
              <a:t>4.	Informace z pracovních skupin</a:t>
            </a:r>
          </a:p>
          <a:p>
            <a:pPr marL="0" indent="0">
              <a:spcBef>
                <a:spcPts val="0"/>
              </a:spcBef>
              <a:buSzPts val="2800"/>
              <a:buNone/>
            </a:pPr>
            <a:r>
              <a:rPr lang="cs-CZ" sz="3600" b="1" dirty="0"/>
              <a:t>5.	Různé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07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r>
              <a:rPr lang="cs-CZ" sz="2800" b="1" u="sng" dirty="0"/>
              <a:t>1.</a:t>
            </a:r>
            <a:r>
              <a:rPr lang="pl-PL" sz="2800" b="1" u="sng" dirty="0"/>
              <a:t> Personální změny kontaktních osob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800" b="1" dirty="0"/>
              <a:t>PS ZRAK - Bc. Pavlína Neuwirthová </a:t>
            </a:r>
            <a:r>
              <a:rPr lang="pl-PL" sz="2000" b="1" dirty="0"/>
              <a:t>(dotační oblast SP – PS SEN, ZRAK, DAR, SOC)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800" b="1" dirty="0"/>
              <a:t>PS SLUCH - Bc. Kamila Káňová DiS. </a:t>
            </a:r>
            <a:r>
              <a:rPr lang="pl-PL" sz="2000" b="1" dirty="0"/>
              <a:t>(dotační oblast – HAND)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800" b="1" dirty="0"/>
              <a:t>PS MTKP - Mgr. Pavla Klozíková </a:t>
            </a:r>
            <a:r>
              <a:rPr lang="pl-PL" sz="2000" b="1" dirty="0"/>
              <a:t>(dotační oblast SP – PS MTKP, SLUCH, RE, DO)</a:t>
            </a:r>
            <a:endParaRPr sz="20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31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07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r>
              <a:rPr lang="cs-CZ" sz="2800" b="1" u="sng" dirty="0"/>
              <a:t>2. Výjezdní zasedání manažerského týmu</a:t>
            </a:r>
            <a:br>
              <a:rPr lang="cs-CZ" sz="2800" b="1" u="sng" dirty="0"/>
            </a:br>
            <a:br>
              <a:rPr lang="cs-CZ" sz="2800" b="1" u="sng" dirty="0"/>
            </a:br>
            <a:r>
              <a:rPr lang="cs-CZ" sz="2800" b="1" dirty="0"/>
              <a:t>Hotel Freud – Ostravice</a:t>
            </a:r>
            <a:br>
              <a:rPr lang="cs-CZ" sz="2800" b="1" dirty="0"/>
            </a:br>
            <a:r>
              <a:rPr lang="cs-CZ" sz="2800" b="1" dirty="0"/>
              <a:t>Termín: 24.10.-25.10.2024</a:t>
            </a:r>
            <a:br>
              <a:rPr lang="cs-CZ" sz="1000" b="1" dirty="0"/>
            </a:br>
            <a:br>
              <a:rPr lang="cs-CZ" sz="2800" b="1" dirty="0"/>
            </a:br>
            <a:r>
              <a:rPr lang="pl-PL" sz="2800" b="1" dirty="0"/>
              <a:t>Program:</a:t>
            </a:r>
            <a:br>
              <a:rPr lang="pl-PL" sz="2800" b="1" dirty="0"/>
            </a:br>
            <a:r>
              <a:rPr lang="pl-PL" sz="2000" b="1" dirty="0">
                <a:solidFill>
                  <a:srgbClr val="FF0000"/>
                </a:solidFill>
              </a:rPr>
              <a:t>1 den: </a:t>
            </a:r>
            <a:r>
              <a:rPr lang="pl-PL" sz="2000" b="1" dirty="0"/>
              <a:t>9:00-12:00 – Mgr. Daniel Vrána, Mgr. Hana Drábková Sobková, PhD. </a:t>
            </a:r>
            <a:br>
              <a:rPr lang="pl-PL" sz="2000" b="1" dirty="0"/>
            </a:br>
            <a:r>
              <a:rPr lang="pl-PL" sz="2000" b="1" dirty="0"/>
              <a:t>Téma	</a:t>
            </a:r>
            <a:r>
              <a:rPr lang="pl-PL" sz="1800" b="1" dirty="0"/>
              <a:t>- 7. KP Plánování a struktura podle potřeb (jsme připraveni na změnu?)</a:t>
            </a:r>
            <a:br>
              <a:rPr lang="pl-PL" sz="2000" b="1" dirty="0"/>
            </a:br>
            <a:br>
              <a:rPr lang="pl-PL" sz="2000" b="1" dirty="0"/>
            </a:br>
            <a:r>
              <a:rPr lang="pl-PL" sz="2000" b="1" dirty="0">
                <a:solidFill>
                  <a:srgbClr val="FF0000"/>
                </a:solidFill>
              </a:rPr>
              <a:t>1 den: </a:t>
            </a:r>
            <a:r>
              <a:rPr lang="pl-PL" sz="2000" b="1" dirty="0"/>
              <a:t>14:00-16:00 – Pavelec, Abrlová, Vozárik, Sokolovská </a:t>
            </a:r>
            <a:br>
              <a:rPr lang="pl-PL" sz="2000" b="1" dirty="0"/>
            </a:br>
            <a:r>
              <a:rPr lang="pl-PL" sz="2000" b="1" dirty="0"/>
              <a:t>Téma 	</a:t>
            </a:r>
            <a:r>
              <a:rPr lang="pl-PL" sz="1800" b="1" dirty="0"/>
              <a:t>- Strategické dokumenty SMO – vyhodnocení + plán</a:t>
            </a:r>
            <a:br>
              <a:rPr lang="pl-PL" sz="1800" b="1" dirty="0"/>
            </a:br>
            <a:r>
              <a:rPr lang="pl-PL" sz="1800" b="1" dirty="0"/>
              <a:t>	- PR odboru, sociálních služeb</a:t>
            </a:r>
            <a:br>
              <a:rPr lang="pl-PL" sz="2000" b="1" dirty="0"/>
            </a:br>
            <a:br>
              <a:rPr lang="pl-PL" sz="2000" b="1" dirty="0"/>
            </a:br>
            <a:r>
              <a:rPr lang="pl-PL" sz="2000" b="1" dirty="0">
                <a:solidFill>
                  <a:srgbClr val="FF0000"/>
                </a:solidFill>
              </a:rPr>
              <a:t>2 den: </a:t>
            </a:r>
            <a:r>
              <a:rPr lang="pl-PL" sz="2000" b="1" dirty="0"/>
              <a:t>9:00-12:00 – Mgr. Antonín Liška</a:t>
            </a:r>
            <a:br>
              <a:rPr lang="pl-PL" sz="2000" b="1" dirty="0"/>
            </a:br>
            <a:r>
              <a:rPr lang="pl-PL" sz="2000" b="1" dirty="0"/>
              <a:t>Téma 	</a:t>
            </a:r>
            <a:r>
              <a:rPr lang="pl-PL" sz="1800" b="1" dirty="0"/>
              <a:t>- Kognitivní rehabilitace v praxi </a:t>
            </a:r>
            <a:endParaRPr sz="18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3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07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r>
              <a:rPr lang="cs-CZ" sz="2800" b="1" u="sng" dirty="0"/>
              <a:t>2. Výjezdní zasedání manažerského týmu</a:t>
            </a:r>
            <a:br>
              <a:rPr lang="cs-CZ" sz="2800" b="1" u="sng" dirty="0"/>
            </a:br>
            <a:br>
              <a:rPr lang="cs-CZ" sz="2800" b="1" u="sng" dirty="0"/>
            </a:br>
            <a:r>
              <a:rPr lang="cs-CZ" sz="2800" b="1" dirty="0"/>
              <a:t>Hotel Freud – Ostravice</a:t>
            </a:r>
            <a:br>
              <a:rPr lang="cs-CZ" sz="2800" b="1" dirty="0"/>
            </a:br>
            <a:r>
              <a:rPr lang="cs-CZ" sz="2800" b="1" dirty="0"/>
              <a:t>Termín: 24.10.-25.10.2024</a:t>
            </a:r>
            <a:br>
              <a:rPr lang="cs-CZ" sz="2800" b="1" dirty="0"/>
            </a:br>
            <a:br>
              <a:rPr lang="cs-CZ" sz="2800" b="1" dirty="0"/>
            </a:br>
            <a:r>
              <a:rPr lang="cs-CZ" sz="2000" b="1" dirty="0"/>
              <a:t>případné změny v účasti nebo omezení ve stravě hlásit:</a:t>
            </a:r>
            <a:br>
              <a:rPr lang="cs-CZ" sz="2000" b="1" dirty="0"/>
            </a:br>
            <a:r>
              <a:rPr lang="cs-CZ" sz="2000" b="1" dirty="0">
                <a:hlinkClick r:id="rId3"/>
              </a:rPr>
              <a:t>iva.sokolovska@ostrava.cz</a:t>
            </a:r>
            <a:br>
              <a:rPr lang="cs-CZ" sz="2000" b="1" dirty="0"/>
            </a:br>
            <a:br>
              <a:rPr lang="cs-CZ" sz="2000" b="1" dirty="0"/>
            </a:br>
            <a:r>
              <a:rPr lang="cs-CZ" sz="2000" b="1" u="sng" dirty="0"/>
              <a:t>Doprava:</a:t>
            </a:r>
            <a:r>
              <a:rPr lang="cs-CZ" sz="2000" b="1" dirty="0"/>
              <a:t> manažeři individuální, zaměstnanci OSVZ auty MMO</a:t>
            </a:r>
            <a:br>
              <a:rPr lang="cs-CZ" sz="2000" b="1" dirty="0"/>
            </a:br>
            <a:br>
              <a:rPr lang="cs-CZ" sz="2000" b="1" dirty="0"/>
            </a:br>
            <a:r>
              <a:rPr lang="cs-CZ" sz="2000" b="1" u="sng" dirty="0"/>
              <a:t>Strava:</a:t>
            </a:r>
            <a:r>
              <a:rPr lang="cs-CZ" sz="2000" b="1" dirty="0"/>
              <a:t> dle objednávky přes webové rozhraní</a:t>
            </a:r>
            <a:br>
              <a:rPr lang="cs-CZ" sz="2000" b="1" dirty="0"/>
            </a:br>
            <a:br>
              <a:rPr lang="cs-CZ" sz="2000" b="1" dirty="0"/>
            </a:br>
            <a:r>
              <a:rPr lang="cs-CZ" sz="2000" b="1" u="sng" dirty="0"/>
              <a:t>Nocleh:</a:t>
            </a:r>
            <a:r>
              <a:rPr lang="cs-CZ" sz="2000" b="1" dirty="0"/>
              <a:t> dvoulůžkové pokoje</a:t>
            </a:r>
            <a:endParaRPr sz="18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87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07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r>
              <a:rPr lang="cs-CZ" sz="2800" b="1" dirty="0"/>
              <a:t>3.</a:t>
            </a:r>
            <a:r>
              <a:rPr lang="pl-PL" sz="2800" b="1" dirty="0"/>
              <a:t> Platforma na podporu zdraví – sumarizace témat z PS</a:t>
            </a:r>
            <a:r>
              <a:rPr lang="cs-CZ" sz="2800" b="1" dirty="0"/>
              <a:t> </a:t>
            </a:r>
            <a:endParaRPr sz="28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81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07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r>
              <a:rPr lang="pl-PL" sz="2800" b="1" dirty="0"/>
              <a:t>Programy na poskytování peněžních prostředků z rozpočtu statutárního města Ostravy na rok 2025 pro jednotlivé oblasti</a:t>
            </a:r>
            <a:br>
              <a:rPr lang="pl-PL" sz="2800" b="1" dirty="0"/>
            </a:br>
            <a:r>
              <a:rPr lang="pl-PL" sz="2800" b="1" dirty="0"/>
              <a:t> </a:t>
            </a:r>
            <a:br>
              <a:rPr lang="pl-PL" sz="2800" b="1" dirty="0"/>
            </a:br>
            <a:br>
              <a:rPr lang="pl-PL" sz="2800" b="1" dirty="0"/>
            </a:br>
            <a:br>
              <a:rPr lang="pl-PL" sz="2800" b="1" dirty="0"/>
            </a:br>
            <a:endParaRPr sz="28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F96387A-5F7F-E54F-28F5-D7208BCCE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550345"/>
              </p:ext>
            </p:extLst>
          </p:nvPr>
        </p:nvGraphicFramePr>
        <p:xfrm>
          <a:off x="1555750" y="3231228"/>
          <a:ext cx="6032500" cy="2648334"/>
        </p:xfrm>
        <a:graphic>
          <a:graphicData uri="http://schemas.openxmlformats.org/drawingml/2006/table">
            <a:tbl>
              <a:tblPr firstRow="1" firstCol="1" bandRow="1">
                <a:tableStyleId>{6586D791-44CD-45B1-91A5-F1FC031108D3}</a:tableStyleId>
              </a:tblPr>
              <a:tblGrid>
                <a:gridCol w="3016250">
                  <a:extLst>
                    <a:ext uri="{9D8B030D-6E8A-4147-A177-3AD203B41FA5}">
                      <a16:colId xmlns:a16="http://schemas.microsoft.com/office/drawing/2014/main" val="1016669842"/>
                    </a:ext>
                  </a:extLst>
                </a:gridCol>
                <a:gridCol w="3016250">
                  <a:extLst>
                    <a:ext uri="{9D8B030D-6E8A-4147-A177-3AD203B41FA5}">
                      <a16:colId xmlns:a16="http://schemas.microsoft.com/office/drawing/2014/main" val="36605371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podpora osob s handicapem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>
                          <a:effectLst/>
                        </a:rPr>
                        <a:t>kód SVZ/H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7462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prevence kriminality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>
                          <a:effectLst/>
                        </a:rPr>
                        <a:t>kód SVZ/PK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519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protidrogová prevence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>
                          <a:effectLst/>
                        </a:rPr>
                        <a:t>kód SVZ/PP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6088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sociální péče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>
                          <a:effectLst/>
                        </a:rPr>
                        <a:t>kód SVZ/SP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3599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zdravotnictví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>
                          <a:effectLst/>
                        </a:rPr>
                        <a:t>kód SVZ/ZDRAV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1843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rodinná politika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 SVZ/RP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8660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2000" dirty="0">
                          <a:effectLst/>
                        </a:rPr>
                        <a:t>volný čas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>
                          <a:effectLst/>
                        </a:rPr>
                        <a:t>kód SVZ/VČ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0297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085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07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r>
              <a:rPr lang="pl-PL" sz="2800" b="1" dirty="0"/>
              <a:t>Programy na poskytování peněžních prostředků z rozpočtu statutárního města Ostravy na rok 2025 pro jednotlivé oblasti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000" b="1" dirty="0"/>
              <a:t>Změny proti roku 2024:</a:t>
            </a:r>
            <a:br>
              <a:rPr lang="pl-PL" sz="2000" b="1" dirty="0"/>
            </a:br>
            <a:r>
              <a:rPr lang="pl-PL" sz="2000" b="1" dirty="0"/>
              <a:t>-	sloučení 2 dokumentů (Programu a Podmínek) do jednoho </a:t>
            </a:r>
            <a:br>
              <a:rPr lang="pl-PL" sz="2000" b="1" dirty="0"/>
            </a:br>
            <a:r>
              <a:rPr lang="pl-PL" sz="2000" b="1" dirty="0"/>
              <a:t>-	úprava termínů pro podávání žádostí a aktualizaci roku podpory;</a:t>
            </a:r>
            <a:br>
              <a:rPr lang="pl-PL" sz="2000" b="1" dirty="0"/>
            </a:br>
            <a:r>
              <a:rPr lang="pl-PL" sz="2000" b="1" dirty="0"/>
              <a:t>-	úprava kontaktních osob;</a:t>
            </a:r>
            <a:br>
              <a:rPr lang="pl-PL" sz="2000" b="1" dirty="0"/>
            </a:br>
            <a:r>
              <a:rPr lang="pl-PL" sz="2000" b="1" dirty="0"/>
              <a:t>-	úprava předpokládaného objemu finančních prostředků (částky uvedené v programu jsou předpokladem vycházející ze schváleného rozpočtu na rok 2024 a podléhají úpravám dle schváleného rozpočtu roku 2025).</a:t>
            </a:r>
            <a:endParaRPr sz="28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Ostrava_l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6490155"/>
            <a:ext cx="1914525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556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07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l"/>
            <a:r>
              <a:rPr lang="pl-PL" sz="2800" b="1" dirty="0"/>
              <a:t>Programy na poskytování peněžních prostředků z rozpočtu statutárního města Ostravy na rok 2025 pro jednotlivé oblasti</a:t>
            </a:r>
            <a:br>
              <a:rPr lang="pl-PL" sz="2800" b="1" dirty="0"/>
            </a:br>
            <a:br>
              <a:rPr lang="pl-PL" sz="2800" b="1" dirty="0"/>
            </a:br>
            <a:r>
              <a:rPr lang="pl-PL" sz="2600" b="1" dirty="0"/>
              <a:t>Objem peněžních prostředků:</a:t>
            </a:r>
            <a:br>
              <a:rPr lang="pl-PL" sz="2600" b="1" dirty="0"/>
            </a:br>
            <a:br>
              <a:rPr lang="pl-PL" sz="2800" b="1" dirty="0"/>
            </a:br>
            <a:br>
              <a:rPr lang="pl-PL" sz="2800" b="1" dirty="0"/>
            </a:br>
            <a:br>
              <a:rPr lang="pl-PL" sz="2800" b="1" dirty="0"/>
            </a:br>
            <a:br>
              <a:rPr lang="pl-PL" sz="2800" b="1" dirty="0"/>
            </a:br>
            <a:br>
              <a:rPr lang="pl-PL" sz="2800" b="1" dirty="0"/>
            </a:br>
            <a:endParaRPr sz="28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320" cy="8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428723B-792F-B332-98B2-51B66C2E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966939"/>
              </p:ext>
            </p:extLst>
          </p:nvPr>
        </p:nvGraphicFramePr>
        <p:xfrm>
          <a:off x="457200" y="3102905"/>
          <a:ext cx="7039928" cy="3613908"/>
        </p:xfrm>
        <a:graphic>
          <a:graphicData uri="http://schemas.openxmlformats.org/drawingml/2006/table">
            <a:tbl>
              <a:tblPr firstRow="1" firstCol="1" bandRow="1">
                <a:tableStyleId>{6586D791-44CD-45B1-91A5-F1FC031108D3}</a:tableStyleId>
              </a:tblPr>
              <a:tblGrid>
                <a:gridCol w="2840510">
                  <a:extLst>
                    <a:ext uri="{9D8B030D-6E8A-4147-A177-3AD203B41FA5}">
                      <a16:colId xmlns:a16="http://schemas.microsoft.com/office/drawing/2014/main" val="2571165898"/>
                    </a:ext>
                  </a:extLst>
                </a:gridCol>
                <a:gridCol w="1399806">
                  <a:extLst>
                    <a:ext uri="{9D8B030D-6E8A-4147-A177-3AD203B41FA5}">
                      <a16:colId xmlns:a16="http://schemas.microsoft.com/office/drawing/2014/main" val="584756433"/>
                    </a:ext>
                  </a:extLst>
                </a:gridCol>
                <a:gridCol w="1399806">
                  <a:extLst>
                    <a:ext uri="{9D8B030D-6E8A-4147-A177-3AD203B41FA5}">
                      <a16:colId xmlns:a16="http://schemas.microsoft.com/office/drawing/2014/main" val="3293154094"/>
                    </a:ext>
                  </a:extLst>
                </a:gridCol>
                <a:gridCol w="1399806">
                  <a:extLst>
                    <a:ext uri="{9D8B030D-6E8A-4147-A177-3AD203B41FA5}">
                      <a16:colId xmlns:a16="http://schemas.microsoft.com/office/drawing/2014/main" val="4105633942"/>
                    </a:ext>
                  </a:extLst>
                </a:gridCol>
              </a:tblGrid>
              <a:tr h="1133376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Oblast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effectLst/>
                        </a:rPr>
                        <a:t>Schválený rozpočet na r. 2024 </a:t>
                      </a:r>
                    </a:p>
                    <a:p>
                      <a:pPr algn="ctr"/>
                      <a:r>
                        <a:rPr lang="cs-CZ" sz="1800">
                          <a:effectLst/>
                        </a:rPr>
                        <a:t>(v mil. Kč)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effectLst/>
                        </a:rPr>
                        <a:t>Předpoklad na r. 2025 (v mil. Kč)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>
                          <a:effectLst/>
                        </a:rPr>
                        <a:t>Navýšení o </a:t>
                      </a:r>
                    </a:p>
                    <a:p>
                      <a:pPr algn="ctr"/>
                      <a:r>
                        <a:rPr lang="cs-CZ" sz="1800">
                          <a:effectLst/>
                        </a:rPr>
                        <a:t>(v mil. Kč)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03360073"/>
                  </a:ext>
                </a:extLst>
              </a:tr>
              <a:tr h="321982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podpora osob s handicapem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16,402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16,402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55204161"/>
                  </a:ext>
                </a:extLst>
              </a:tr>
              <a:tr h="321982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prevence kriminality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8,595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12,595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85563694"/>
                  </a:ext>
                </a:extLst>
              </a:tr>
              <a:tr h="321982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protidrogová prevence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3,077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3,077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89931586"/>
                  </a:ext>
                </a:extLst>
              </a:tr>
              <a:tr h="321982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sociální péče, vč. projektů IP MSK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79,522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79,522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67346777"/>
                  </a:ext>
                </a:extLst>
              </a:tr>
              <a:tr h="321982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zdravotnictví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4,808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4,808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53127260"/>
                  </a:ext>
                </a:extLst>
              </a:tr>
              <a:tr h="321982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rodinná politika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1,480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1,780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0,3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5246430"/>
                  </a:ext>
                </a:extLst>
              </a:tr>
              <a:tr h="321982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volný čas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6,468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</a:rPr>
                        <a:t>6,868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</a:rPr>
                        <a:t>0,4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46703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406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962</TotalTime>
  <Words>704</Words>
  <Application>Microsoft Office PowerPoint</Application>
  <PresentationFormat>Předvádění na obrazovce (4:3)</PresentationFormat>
  <Paragraphs>87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 Jednání MT KP Ostrava</vt:lpstr>
      <vt:lpstr>Program jednání</vt:lpstr>
      <vt:lpstr>1. Personální změny kontaktních osob  PS ZRAK - Bc. Pavlína Neuwirthová (dotační oblast SP – PS SEN, ZRAK, DAR, SOC)  PS SLUCH - Bc. Kamila Káňová DiS. (dotační oblast – HAND)  PS MTKP - Mgr. Pavla Klozíková (dotační oblast SP – PS MTKP, SLUCH, RE, DO)</vt:lpstr>
      <vt:lpstr>2. Výjezdní zasedání manažerského týmu  Hotel Freud – Ostravice Termín: 24.10.-25.10.2024  Program: 1 den: 9:00-12:00 – Mgr. Daniel Vrána, Mgr. Hana Drábková Sobková, PhD.  Téma - 7. KP Plánování a struktura podle potřeb (jsme připraveni na změnu?)  1 den: 14:00-16:00 – Pavelec, Abrlová, Vozárik, Sokolovská  Téma  - Strategické dokumenty SMO – vyhodnocení + plán  - PR odboru, sociálních služeb  2 den: 9:00-12:00 – Mgr. Antonín Liška Téma  - Kognitivní rehabilitace v praxi </vt:lpstr>
      <vt:lpstr>2. Výjezdní zasedání manažerského týmu  Hotel Freud – Ostravice Termín: 24.10.-25.10.2024  případné změny v účasti nebo omezení ve stravě hlásit: iva.sokolovska@ostrava.cz  Doprava: manažeři individuální, zaměstnanci OSVZ auty MMO  Strava: dle objednávky přes webové rozhraní  Nocleh: dvoulůžkové pokoje</vt:lpstr>
      <vt:lpstr>3. Platforma na podporu zdraví – sumarizace témat z PS </vt:lpstr>
      <vt:lpstr>Programy na poskytování peněžních prostředků z rozpočtu statutárního města Ostravy na rok 2025 pro jednotlivé oblasti     </vt:lpstr>
      <vt:lpstr>Programy na poskytování peněžních prostředků z rozpočtu statutárního města Ostravy na rok 2025 pro jednotlivé oblasti  Změny proti roku 2024: - sloučení 2 dokumentů (Programu a Podmínek) do jednoho  - úprava termínů pro podávání žádostí a aktualizaci roku podpory; - úprava kontaktních osob; - úprava předpokládaného objemu finančních prostředků (částky uvedené v programu jsou předpokladem vycházející ze schváleného rozpočtu na rok 2024 a podléhají úpravám dle schváleného rozpočtu roku 2025).</vt:lpstr>
      <vt:lpstr>Programy na poskytování peněžních prostředků z rozpočtu statutárního města Ostravy na rok 2025 pro jednotlivé oblasti  Objem peněžních prostředků:      </vt:lpstr>
      <vt:lpstr>Programy na poskytování peněžních prostředků z rozpočtu statutárního města Ostravy na rok 2025 pro jednotlivé oblasti  Změny pro jednotlivé oblasti podpory (!)  Termín: od 29.10.2024 do 08.11.2024  </vt:lpstr>
      <vt:lpstr> 4. Informace z pracovních skupin SEN DO ZRAK SLUCH MTKP DAR SOC RE PP PK další…  </vt:lpstr>
      <vt:lpstr>5. Různé – Dobrovolník roku 2024  - 5.12. slavnostní vyhlášení - Nominace zasílat do 25.10. na iva.sokolovska@ostrava.cz vč. fotografie v jpg – viz příloha  Dobrovolnická organizace Jméno a příjmení dobrovolníka Popis dobrovolnické činnosti Motto dobrovolníka Fotografie dobrovolníka </vt:lpstr>
      <vt:lpstr>5. Různé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Jednání MT KP Ostrava</dc:title>
  <dc:creator>mulle</dc:creator>
  <cp:lastModifiedBy>Sokolovská Iva</cp:lastModifiedBy>
  <cp:revision>21</cp:revision>
  <cp:lastPrinted>2022-02-10T06:58:58Z</cp:lastPrinted>
  <dcterms:modified xsi:type="dcterms:W3CDTF">2024-09-16T07:42:29Z</dcterms:modified>
</cp:coreProperties>
</file>