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6" r:id="rId1"/>
  </p:sldMasterIdLst>
  <p:notesMasterIdLst>
    <p:notesMasterId r:id="rId21"/>
  </p:notesMasterIdLst>
  <p:handoutMasterIdLst>
    <p:handoutMasterId r:id="rId22"/>
  </p:handoutMasterIdLst>
  <p:sldIdLst>
    <p:sldId id="738" r:id="rId2"/>
    <p:sldId id="337" r:id="rId3"/>
    <p:sldId id="339" r:id="rId4"/>
    <p:sldId id="739" r:id="rId5"/>
    <p:sldId id="316" r:id="rId6"/>
    <p:sldId id="317" r:id="rId7"/>
    <p:sldId id="322" r:id="rId8"/>
    <p:sldId id="323" r:id="rId9"/>
    <p:sldId id="324" r:id="rId10"/>
    <p:sldId id="740" r:id="rId11"/>
    <p:sldId id="741" r:id="rId12"/>
    <p:sldId id="742" r:id="rId13"/>
    <p:sldId id="743" r:id="rId14"/>
    <p:sldId id="744" r:id="rId15"/>
    <p:sldId id="745" r:id="rId16"/>
    <p:sldId id="746" r:id="rId17"/>
    <p:sldId id="747" r:id="rId18"/>
    <p:sldId id="340" r:id="rId19"/>
    <p:sldId id="284" r:id="rId20"/>
  </p:sldIdLst>
  <p:sldSz cx="9144000" cy="6858000" type="screen4x3"/>
  <p:notesSz cx="9928225" cy="67976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D58E35-385B-4CB9-946B-6ECEFCD6BDB7}" v="2" dt="2023-10-12T12:04:58.406"/>
  </p1510:revLst>
</p1510:revInfo>
</file>

<file path=ppt/tableStyles.xml><?xml version="1.0" encoding="utf-8"?>
<a:tblStyleLst xmlns:a="http://schemas.openxmlformats.org/drawingml/2006/main" def="{6586D791-44CD-45B1-91A5-F1FC031108D3}">
  <a:tblStyle styleId="{6586D791-44CD-45B1-91A5-F1FC031108D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FF50CA2-548A-49F6-99E7-E18EAE178136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361" autoAdjust="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23E0B-13D8-4359-ABA6-8E3D068DE852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B4E06-5FA3-43A3-A0F5-D21C39A1F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642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303313" cy="340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5622594" y="0"/>
            <a:ext cx="4303313" cy="340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92360" y="3229277"/>
            <a:ext cx="7943507" cy="3058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6456378"/>
            <a:ext cx="4303313" cy="340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422374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>
            <a:extLst>
              <a:ext uri="{FF2B5EF4-FFF2-40B4-BE49-F238E27FC236}">
                <a16:creationId xmlns:a16="http://schemas.microsoft.com/office/drawing/2014/main" id="{D98CAAEB-F0F1-DF9D-F665-ADB1858603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Zástupný symbol pro poznámky 2">
            <a:extLst>
              <a:ext uri="{FF2B5EF4-FFF2-40B4-BE49-F238E27FC236}">
                <a16:creationId xmlns:a16="http://schemas.microsoft.com/office/drawing/2014/main" id="{D7D33F89-0010-8A5E-4A3B-C8541F8088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altLang="cs-CZ">
                <a:solidFill>
                  <a:srgbClr val="00B050"/>
                </a:solidFill>
                <a:latin typeface="Arial" panose="020B0604020202020204" pitchFamily="34" charset="0"/>
              </a:rPr>
              <a:t>HLAVNÍ BOD PROGRAMU </a:t>
            </a:r>
          </a:p>
          <a:p>
            <a:r>
              <a:rPr lang="cs-CZ" altLang="cs-CZ">
                <a:solidFill>
                  <a:srgbClr val="00B050"/>
                </a:solidFill>
                <a:latin typeface="Arial" panose="020B0604020202020204" pitchFamily="34" charset="0"/>
              </a:rPr>
              <a:t>Mluví Helena</a:t>
            </a:r>
          </a:p>
        </p:txBody>
      </p:sp>
      <p:sp>
        <p:nvSpPr>
          <p:cNvPr id="6148" name="Zástupný symbol pro číslo snímku 3">
            <a:extLst>
              <a:ext uri="{FF2B5EF4-FFF2-40B4-BE49-F238E27FC236}">
                <a16:creationId xmlns:a16="http://schemas.microsoft.com/office/drawing/2014/main" id="{9AAB20F3-A1EB-4E40-F3DE-F76A2C4427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2525F2-5671-4732-A88D-F5BA4744085B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>
            <a:extLst>
              <a:ext uri="{FF2B5EF4-FFF2-40B4-BE49-F238E27FC236}">
                <a16:creationId xmlns:a16="http://schemas.microsoft.com/office/drawing/2014/main" id="{EE5A41D0-ACA2-4606-8BFB-88AF90B30C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Zástupný symbol pro poznámky 2">
            <a:extLst>
              <a:ext uri="{FF2B5EF4-FFF2-40B4-BE49-F238E27FC236}">
                <a16:creationId xmlns:a16="http://schemas.microsoft.com/office/drawing/2014/main" id="{0FB7E9F2-6FC4-80AF-83AE-D06872B179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altLang="cs-CZ">
                <a:solidFill>
                  <a:srgbClr val="00B050"/>
                </a:solidFill>
                <a:latin typeface="Arial" panose="020B0604020202020204" pitchFamily="34" charset="0"/>
              </a:rPr>
              <a:t>Mluví Helena</a:t>
            </a:r>
            <a:endParaRPr lang="cs-CZ" altLang="cs-CZ">
              <a:latin typeface="Arial" panose="020B0604020202020204" pitchFamily="34" charset="0"/>
            </a:endParaRP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4580" name="Zástupný symbol pro číslo snímku 3">
            <a:extLst>
              <a:ext uri="{FF2B5EF4-FFF2-40B4-BE49-F238E27FC236}">
                <a16:creationId xmlns:a16="http://schemas.microsoft.com/office/drawing/2014/main" id="{A1584BE4-8F78-DCAE-74CE-6F33169C58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E50FF9-E4FF-46D3-8072-B934CD242E1B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>
            <a:extLst>
              <a:ext uri="{FF2B5EF4-FFF2-40B4-BE49-F238E27FC236}">
                <a16:creationId xmlns:a16="http://schemas.microsoft.com/office/drawing/2014/main" id="{DFDCD93A-C868-E3EE-B07B-0274093913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Zástupný symbol pro poznámky 2">
            <a:extLst>
              <a:ext uri="{FF2B5EF4-FFF2-40B4-BE49-F238E27FC236}">
                <a16:creationId xmlns:a16="http://schemas.microsoft.com/office/drawing/2014/main" id="{BF412F65-53A8-F593-49C6-029F210859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altLang="cs-CZ">
                <a:solidFill>
                  <a:srgbClr val="00B050"/>
                </a:solidFill>
                <a:latin typeface="Arial" panose="020B0604020202020204" pitchFamily="34" charset="0"/>
              </a:rPr>
              <a:t>Mluví Helena</a:t>
            </a:r>
            <a:endParaRPr lang="cs-CZ" altLang="cs-CZ">
              <a:latin typeface="Arial" panose="020B0604020202020204" pitchFamily="34" charset="0"/>
            </a:endParaRP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6628" name="Zástupný symbol pro číslo snímku 3">
            <a:extLst>
              <a:ext uri="{FF2B5EF4-FFF2-40B4-BE49-F238E27FC236}">
                <a16:creationId xmlns:a16="http://schemas.microsoft.com/office/drawing/2014/main" id="{D214CD95-95E2-B978-C642-ECDF590A96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A016313-35E7-4FCD-BA98-F71C33680E0C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>
            <a:extLst>
              <a:ext uri="{FF2B5EF4-FFF2-40B4-BE49-F238E27FC236}">
                <a16:creationId xmlns:a16="http://schemas.microsoft.com/office/drawing/2014/main" id="{8C09D170-C47A-2BE2-7DC2-11468E7EED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Zástupný symbol pro poznámky 2">
            <a:extLst>
              <a:ext uri="{FF2B5EF4-FFF2-40B4-BE49-F238E27FC236}">
                <a16:creationId xmlns:a16="http://schemas.microsoft.com/office/drawing/2014/main" id="{1FDC7DF1-8584-FF1A-C7D6-968C9059BA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altLang="cs-CZ">
                <a:solidFill>
                  <a:srgbClr val="00B050"/>
                </a:solidFill>
                <a:latin typeface="Arial" panose="020B0604020202020204" pitchFamily="34" charset="0"/>
              </a:rPr>
              <a:t>Mluví Lucka</a:t>
            </a:r>
            <a:endParaRPr lang="cs-CZ" altLang="cs-CZ">
              <a:latin typeface="Arial" panose="020B0604020202020204" pitchFamily="34" charset="0"/>
            </a:endParaRP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8676" name="Zástupný symbol pro číslo snímku 3">
            <a:extLst>
              <a:ext uri="{FF2B5EF4-FFF2-40B4-BE49-F238E27FC236}">
                <a16:creationId xmlns:a16="http://schemas.microsoft.com/office/drawing/2014/main" id="{CD01CF4F-AE53-F180-2D61-704902B089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BAA524-0206-4DDC-886E-FED03D1C74B5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>
            <a:extLst>
              <a:ext uri="{FF2B5EF4-FFF2-40B4-BE49-F238E27FC236}">
                <a16:creationId xmlns:a16="http://schemas.microsoft.com/office/drawing/2014/main" id="{AF07E22C-0B2F-8B2C-4217-C5D25EAA1C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>
            <a:extLst>
              <a:ext uri="{FF2B5EF4-FFF2-40B4-BE49-F238E27FC236}">
                <a16:creationId xmlns:a16="http://schemas.microsoft.com/office/drawing/2014/main" id="{0AA4A223-5B8C-27FF-DF8A-733D7227F5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altLang="cs-CZ">
                <a:solidFill>
                  <a:srgbClr val="00B050"/>
                </a:solidFill>
                <a:latin typeface="Arial" panose="020B0604020202020204" pitchFamily="34" charset="0"/>
              </a:rPr>
              <a:t>Mluví Lucka</a:t>
            </a:r>
            <a:endParaRPr lang="cs-CZ" altLang="cs-CZ">
              <a:latin typeface="Arial" panose="020B0604020202020204" pitchFamily="34" charset="0"/>
            </a:endParaRP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0724" name="Zástupný symbol pro číslo snímku 3">
            <a:extLst>
              <a:ext uri="{FF2B5EF4-FFF2-40B4-BE49-F238E27FC236}">
                <a16:creationId xmlns:a16="http://schemas.microsoft.com/office/drawing/2014/main" id="{103A47DA-A1BF-9014-75CA-0F6A47B09D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19DDC1-13C9-45F2-A14B-4DDDC3155499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>
            <a:extLst>
              <a:ext uri="{FF2B5EF4-FFF2-40B4-BE49-F238E27FC236}">
                <a16:creationId xmlns:a16="http://schemas.microsoft.com/office/drawing/2014/main" id="{869B6685-FE79-12DA-5401-6A34604587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ro poznámky 2">
            <a:extLst>
              <a:ext uri="{FF2B5EF4-FFF2-40B4-BE49-F238E27FC236}">
                <a16:creationId xmlns:a16="http://schemas.microsoft.com/office/drawing/2014/main" id="{E152F7F2-8759-E012-FF32-A74722F304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altLang="cs-CZ">
                <a:solidFill>
                  <a:srgbClr val="00B050"/>
                </a:solidFill>
                <a:latin typeface="Arial" panose="020B0604020202020204" pitchFamily="34" charset="0"/>
              </a:rPr>
              <a:t>Mluví Tomáš. </a:t>
            </a:r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2772" name="Zástupný symbol pro číslo snímku 3">
            <a:extLst>
              <a:ext uri="{FF2B5EF4-FFF2-40B4-BE49-F238E27FC236}">
                <a16:creationId xmlns:a16="http://schemas.microsoft.com/office/drawing/2014/main" id="{0570D053-8206-5FD5-D406-D63D68CB56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CD19637-2D1F-4EE6-B46C-024D852A5795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>
            <a:extLst>
              <a:ext uri="{FF2B5EF4-FFF2-40B4-BE49-F238E27FC236}">
                <a16:creationId xmlns:a16="http://schemas.microsoft.com/office/drawing/2014/main" id="{34410F00-DA23-F488-84C5-1500E8F137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Zástupný symbol pro poznámky 2">
            <a:extLst>
              <a:ext uri="{FF2B5EF4-FFF2-40B4-BE49-F238E27FC236}">
                <a16:creationId xmlns:a16="http://schemas.microsoft.com/office/drawing/2014/main" id="{C17BCFDC-423C-D96E-36C3-4EFABCF928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altLang="cs-CZ">
                <a:solidFill>
                  <a:srgbClr val="00B050"/>
                </a:solidFill>
                <a:latin typeface="Arial" panose="020B0604020202020204" pitchFamily="34" charset="0"/>
              </a:rPr>
              <a:t>Mluví Tomáš.</a:t>
            </a:r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4820" name="Zástupný symbol pro číslo snímku 3">
            <a:extLst>
              <a:ext uri="{FF2B5EF4-FFF2-40B4-BE49-F238E27FC236}">
                <a16:creationId xmlns:a16="http://schemas.microsoft.com/office/drawing/2014/main" id="{893C8427-3A30-DA52-4EAC-67AB1CD23C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FB26C2-DB22-4141-9A29-E0A3D9C717B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>
            <a:extLst>
              <a:ext uri="{FF2B5EF4-FFF2-40B4-BE49-F238E27FC236}">
                <a16:creationId xmlns:a16="http://schemas.microsoft.com/office/drawing/2014/main" id="{3E53CA57-3B95-41C1-39CC-92A4E770D0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Zástupný symbol pro poznámky 2">
            <a:extLst>
              <a:ext uri="{FF2B5EF4-FFF2-40B4-BE49-F238E27FC236}">
                <a16:creationId xmlns:a16="http://schemas.microsoft.com/office/drawing/2014/main" id="{8D42FA53-507D-AF4B-5969-A7EB54E72D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altLang="cs-CZ">
                <a:solidFill>
                  <a:srgbClr val="00B050"/>
                </a:solidFill>
                <a:latin typeface="Arial" panose="020B0604020202020204" pitchFamily="34" charset="0"/>
              </a:rPr>
              <a:t>Mluví Lucka</a:t>
            </a:r>
            <a:endParaRPr lang="cs-CZ" altLang="cs-CZ">
              <a:latin typeface="Arial" panose="020B0604020202020204" pitchFamily="34" charset="0"/>
            </a:endParaRP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6868" name="Zástupný symbol pro číslo snímku 3">
            <a:extLst>
              <a:ext uri="{FF2B5EF4-FFF2-40B4-BE49-F238E27FC236}">
                <a16:creationId xmlns:a16="http://schemas.microsoft.com/office/drawing/2014/main" id="{37ABCD06-DF45-90F2-40B4-8EDB47061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2D9690-BE92-4936-9F0C-42642E6CCCD2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>
            <a:extLst>
              <a:ext uri="{FF2B5EF4-FFF2-40B4-BE49-F238E27FC236}">
                <a16:creationId xmlns:a16="http://schemas.microsoft.com/office/drawing/2014/main" id="{C8786280-E4DB-4077-5735-AF5ADE4F9F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Zástupný symbol pro poznámky 2">
            <a:extLst>
              <a:ext uri="{FF2B5EF4-FFF2-40B4-BE49-F238E27FC236}">
                <a16:creationId xmlns:a16="http://schemas.microsoft.com/office/drawing/2014/main" id="{7B404632-546C-1A62-E7A5-247939CB2C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altLang="cs-CZ">
                <a:solidFill>
                  <a:srgbClr val="00B050"/>
                </a:solidFill>
                <a:latin typeface="Arial" panose="020B0604020202020204" pitchFamily="34" charset="0"/>
              </a:rPr>
              <a:t>Mluví Lucka</a:t>
            </a:r>
            <a:endParaRPr lang="cs-CZ" altLang="cs-CZ">
              <a:latin typeface="Arial" panose="020B0604020202020204" pitchFamily="34" charset="0"/>
            </a:endParaRP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8916" name="Zástupný symbol pro číslo snímku 3">
            <a:extLst>
              <a:ext uri="{FF2B5EF4-FFF2-40B4-BE49-F238E27FC236}">
                <a16:creationId xmlns:a16="http://schemas.microsoft.com/office/drawing/2014/main" id="{858B03CB-314B-80D4-2F7B-E8A9FA543E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87D75F-F6A5-4F56-B305-9C6CDE9FEB21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>
            <a:extLst>
              <a:ext uri="{FF2B5EF4-FFF2-40B4-BE49-F238E27FC236}">
                <a16:creationId xmlns:a16="http://schemas.microsoft.com/office/drawing/2014/main" id="{F6130D3E-9B51-4764-8082-20425B10C3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Zástupný symbol pro poznámky 2">
            <a:extLst>
              <a:ext uri="{FF2B5EF4-FFF2-40B4-BE49-F238E27FC236}">
                <a16:creationId xmlns:a16="http://schemas.microsoft.com/office/drawing/2014/main" id="{DD31E543-88E7-C758-2CF3-DF6B415E96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altLang="cs-CZ">
                <a:solidFill>
                  <a:srgbClr val="00B050"/>
                </a:solidFill>
                <a:latin typeface="Arial" panose="020B0604020202020204" pitchFamily="34" charset="0"/>
              </a:rPr>
              <a:t>Mluví Lucka</a:t>
            </a:r>
            <a:endParaRPr lang="cs-CZ" altLang="cs-CZ">
              <a:latin typeface="Arial" panose="020B0604020202020204" pitchFamily="34" charset="0"/>
            </a:endParaRP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0964" name="Zástupný symbol pro číslo snímku 3">
            <a:extLst>
              <a:ext uri="{FF2B5EF4-FFF2-40B4-BE49-F238E27FC236}">
                <a16:creationId xmlns:a16="http://schemas.microsoft.com/office/drawing/2014/main" id="{30952263-7176-39BB-8CC5-63BF429D6E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64F88D8-B3AB-49A5-9CF3-3056B6BF1C27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>
            <a:extLst>
              <a:ext uri="{FF2B5EF4-FFF2-40B4-BE49-F238E27FC236}">
                <a16:creationId xmlns:a16="http://schemas.microsoft.com/office/drawing/2014/main" id="{1E251F8D-1C44-6879-4D47-22ACB74E5B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Zástupný symbol pro poznámky 2">
            <a:extLst>
              <a:ext uri="{FF2B5EF4-FFF2-40B4-BE49-F238E27FC236}">
                <a16:creationId xmlns:a16="http://schemas.microsoft.com/office/drawing/2014/main" id="{2568AEFD-04AD-178A-6487-07445659CE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Ukončení. Následující jednání by měl být na přelomu března a dubna 2021. Schůzky k realizaci projektu budou volávány zvlášť, dle potřeby, pouze pro některé členy. </a:t>
            </a:r>
            <a:r>
              <a:rPr lang="cs-CZ" altLang="cs-CZ">
                <a:solidFill>
                  <a:srgbClr val="00B050"/>
                </a:solidFill>
                <a:latin typeface="Arial" panose="020B0604020202020204" pitchFamily="34" charset="0"/>
              </a:rPr>
              <a:t>Toto sdělí Helena a slavnostně ukončí jednání Zdeněk.</a:t>
            </a:r>
          </a:p>
        </p:txBody>
      </p:sp>
      <p:sp>
        <p:nvSpPr>
          <p:cNvPr id="43012" name="Zástupný symbol pro číslo snímku 3">
            <a:extLst>
              <a:ext uri="{FF2B5EF4-FFF2-40B4-BE49-F238E27FC236}">
                <a16:creationId xmlns:a16="http://schemas.microsoft.com/office/drawing/2014/main" id="{8D1BAE5C-A180-7747-22B0-7498C80DEB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4845A4-164E-4175-81AC-2A2E9FDE4DA1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>
            <a:extLst>
              <a:ext uri="{FF2B5EF4-FFF2-40B4-BE49-F238E27FC236}">
                <a16:creationId xmlns:a16="http://schemas.microsoft.com/office/drawing/2014/main" id="{5F7F681B-7A64-5169-47AE-ACB27FFCC3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Zástupný symbol pro poznámky 2">
            <a:extLst>
              <a:ext uri="{FF2B5EF4-FFF2-40B4-BE49-F238E27FC236}">
                <a16:creationId xmlns:a16="http://schemas.microsoft.com/office/drawing/2014/main" id="{8B5B2CFC-FA87-C97D-CE54-6FB0A270CF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altLang="cs-CZ">
                <a:solidFill>
                  <a:srgbClr val="00B050"/>
                </a:solidFill>
                <a:latin typeface="Arial" panose="020B0604020202020204" pitchFamily="34" charset="0"/>
              </a:rPr>
              <a:t>HLAVNÍ BOD PROGRAMU </a:t>
            </a:r>
          </a:p>
          <a:p>
            <a:r>
              <a:rPr lang="cs-CZ" altLang="cs-CZ">
                <a:solidFill>
                  <a:srgbClr val="00B050"/>
                </a:solidFill>
                <a:latin typeface="Arial" panose="020B0604020202020204" pitchFamily="34" charset="0"/>
              </a:rPr>
              <a:t>Mluví Helena</a:t>
            </a:r>
          </a:p>
        </p:txBody>
      </p:sp>
      <p:sp>
        <p:nvSpPr>
          <p:cNvPr id="8196" name="Zástupný symbol pro číslo snímku 3">
            <a:extLst>
              <a:ext uri="{FF2B5EF4-FFF2-40B4-BE49-F238E27FC236}">
                <a16:creationId xmlns:a16="http://schemas.microsoft.com/office/drawing/2014/main" id="{8A0A8C91-BA91-315F-5919-CA670A796C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E5CBB5-AB92-4FE5-A7CC-02B706827F8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>
            <a:extLst>
              <a:ext uri="{FF2B5EF4-FFF2-40B4-BE49-F238E27FC236}">
                <a16:creationId xmlns:a16="http://schemas.microsoft.com/office/drawing/2014/main" id="{0A256947-1839-9B11-CA7C-986C37EE83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Zástupný symbol pro poznámky 2">
            <a:extLst>
              <a:ext uri="{FF2B5EF4-FFF2-40B4-BE49-F238E27FC236}">
                <a16:creationId xmlns:a16="http://schemas.microsoft.com/office/drawing/2014/main" id="{1260CB93-AD0B-2458-7555-24658030C8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altLang="cs-CZ">
                <a:solidFill>
                  <a:srgbClr val="00B050"/>
                </a:solidFill>
                <a:latin typeface="Arial" panose="020B0604020202020204" pitchFamily="34" charset="0"/>
              </a:rPr>
              <a:t>HLAVNÍ BOD PROGRAMU </a:t>
            </a:r>
          </a:p>
          <a:p>
            <a:r>
              <a:rPr lang="cs-CZ" altLang="cs-CZ">
                <a:solidFill>
                  <a:srgbClr val="00B050"/>
                </a:solidFill>
                <a:latin typeface="Arial" panose="020B0604020202020204" pitchFamily="34" charset="0"/>
              </a:rPr>
              <a:t>Mluví Helena</a:t>
            </a:r>
          </a:p>
        </p:txBody>
      </p:sp>
      <p:sp>
        <p:nvSpPr>
          <p:cNvPr id="10244" name="Zástupný symbol pro číslo snímku 3">
            <a:extLst>
              <a:ext uri="{FF2B5EF4-FFF2-40B4-BE49-F238E27FC236}">
                <a16:creationId xmlns:a16="http://schemas.microsoft.com/office/drawing/2014/main" id="{CFBE0128-DD5C-01DB-8768-BA7C62ABDB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15C6F9-32D5-47FE-8C15-3381CD7DD6E2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>
            <a:extLst>
              <a:ext uri="{FF2B5EF4-FFF2-40B4-BE49-F238E27FC236}">
                <a16:creationId xmlns:a16="http://schemas.microsoft.com/office/drawing/2014/main" id="{FE211BEF-14DC-9E8A-4ADC-5EDAD47202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Zástupný symbol pro poznámky 2">
            <a:extLst>
              <a:ext uri="{FF2B5EF4-FFF2-40B4-BE49-F238E27FC236}">
                <a16:creationId xmlns:a16="http://schemas.microsoft.com/office/drawing/2014/main" id="{10F68D6F-2200-7282-7671-01FEFF59C6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altLang="cs-CZ">
                <a:solidFill>
                  <a:srgbClr val="00B050"/>
                </a:solidFill>
                <a:latin typeface="Arial" panose="020B0604020202020204" pitchFamily="34" charset="0"/>
              </a:rPr>
              <a:t>HLAVNÍ BOD PROGRAMU </a:t>
            </a:r>
          </a:p>
          <a:p>
            <a:r>
              <a:rPr lang="cs-CZ" altLang="cs-CZ">
                <a:solidFill>
                  <a:srgbClr val="00B050"/>
                </a:solidFill>
                <a:latin typeface="Arial" panose="020B0604020202020204" pitchFamily="34" charset="0"/>
              </a:rPr>
              <a:t>Mluví Helena</a:t>
            </a:r>
          </a:p>
        </p:txBody>
      </p:sp>
      <p:sp>
        <p:nvSpPr>
          <p:cNvPr id="12292" name="Zástupný symbol pro číslo snímku 3">
            <a:extLst>
              <a:ext uri="{FF2B5EF4-FFF2-40B4-BE49-F238E27FC236}">
                <a16:creationId xmlns:a16="http://schemas.microsoft.com/office/drawing/2014/main" id="{5B3D749B-C1D7-3574-A5A0-81CCCB45FA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7825EF-995E-449B-A656-6061AA3302B6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>
            <a:extLst>
              <a:ext uri="{FF2B5EF4-FFF2-40B4-BE49-F238E27FC236}">
                <a16:creationId xmlns:a16="http://schemas.microsoft.com/office/drawing/2014/main" id="{A2B88D8D-6CE1-7F6A-329F-7E0BB23CAD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Zástupný symbol pro poznámky 2">
            <a:extLst>
              <a:ext uri="{FF2B5EF4-FFF2-40B4-BE49-F238E27FC236}">
                <a16:creationId xmlns:a16="http://schemas.microsoft.com/office/drawing/2014/main" id="{CF0C39F3-2AA7-F3BE-2F94-831B9D954D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altLang="cs-CZ">
                <a:solidFill>
                  <a:srgbClr val="00B050"/>
                </a:solidFill>
                <a:latin typeface="Arial" panose="020B0604020202020204" pitchFamily="34" charset="0"/>
              </a:rPr>
              <a:t>Mluví Helena. </a:t>
            </a:r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4340" name="Zástupný symbol pro číslo snímku 3">
            <a:extLst>
              <a:ext uri="{FF2B5EF4-FFF2-40B4-BE49-F238E27FC236}">
                <a16:creationId xmlns:a16="http://schemas.microsoft.com/office/drawing/2014/main" id="{BA56F734-9AEB-23EA-C3A3-17833B654E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9C832D2-99E6-42BC-949F-F687148ACDA8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>
            <a:extLst>
              <a:ext uri="{FF2B5EF4-FFF2-40B4-BE49-F238E27FC236}">
                <a16:creationId xmlns:a16="http://schemas.microsoft.com/office/drawing/2014/main" id="{3266B151-B235-F250-F4F2-537B601408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Zástupný symbol pro poznámky 2">
            <a:extLst>
              <a:ext uri="{FF2B5EF4-FFF2-40B4-BE49-F238E27FC236}">
                <a16:creationId xmlns:a16="http://schemas.microsoft.com/office/drawing/2014/main" id="{0FDCF280-928E-B591-F516-39A69A5E4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altLang="cs-CZ">
                <a:solidFill>
                  <a:srgbClr val="00B050"/>
                </a:solidFill>
                <a:latin typeface="Arial" panose="020B0604020202020204" pitchFamily="34" charset="0"/>
              </a:rPr>
              <a:t>Mluví Helena</a:t>
            </a:r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6388" name="Zástupný symbol pro číslo snímku 3">
            <a:extLst>
              <a:ext uri="{FF2B5EF4-FFF2-40B4-BE49-F238E27FC236}">
                <a16:creationId xmlns:a16="http://schemas.microsoft.com/office/drawing/2014/main" id="{222F2C5D-D409-4401-2642-F85884FDE6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7F639B-4202-4D2A-A090-1BAAB315DFF2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>
            <a:extLst>
              <a:ext uri="{FF2B5EF4-FFF2-40B4-BE49-F238E27FC236}">
                <a16:creationId xmlns:a16="http://schemas.microsoft.com/office/drawing/2014/main" id="{C1514624-5058-2B9A-0432-33B991C247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Zástupný symbol pro poznámky 2">
            <a:extLst>
              <a:ext uri="{FF2B5EF4-FFF2-40B4-BE49-F238E27FC236}">
                <a16:creationId xmlns:a16="http://schemas.microsoft.com/office/drawing/2014/main" id="{FF6FFBDE-0060-B664-B177-126BAD3139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altLang="cs-CZ">
                <a:solidFill>
                  <a:srgbClr val="00B050"/>
                </a:solidFill>
                <a:latin typeface="Arial" panose="020B0604020202020204" pitchFamily="34" charset="0"/>
              </a:rPr>
              <a:t>Mluví Helena</a:t>
            </a:r>
            <a:endParaRPr lang="cs-CZ" altLang="cs-CZ">
              <a:latin typeface="Arial" panose="020B0604020202020204" pitchFamily="34" charset="0"/>
            </a:endParaRP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253D20C8-51C6-6E39-4A57-FF8D4243F6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3E343B-9904-4797-A260-13E3691A202A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>
            <a:extLst>
              <a:ext uri="{FF2B5EF4-FFF2-40B4-BE49-F238E27FC236}">
                <a16:creationId xmlns:a16="http://schemas.microsoft.com/office/drawing/2014/main" id="{2615D454-D4C9-2983-962A-53FD79EA83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Zástupný symbol pro poznámky 2">
            <a:extLst>
              <a:ext uri="{FF2B5EF4-FFF2-40B4-BE49-F238E27FC236}">
                <a16:creationId xmlns:a16="http://schemas.microsoft.com/office/drawing/2014/main" id="{67BFC2AC-2703-9DCF-99C8-9E507E738C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altLang="cs-CZ">
                <a:solidFill>
                  <a:srgbClr val="00B050"/>
                </a:solidFill>
                <a:latin typeface="Arial" panose="020B0604020202020204" pitchFamily="34" charset="0"/>
              </a:rPr>
              <a:t>Mluví Helena. </a:t>
            </a:r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0484" name="Zástupný symbol pro číslo snímku 3">
            <a:extLst>
              <a:ext uri="{FF2B5EF4-FFF2-40B4-BE49-F238E27FC236}">
                <a16:creationId xmlns:a16="http://schemas.microsoft.com/office/drawing/2014/main" id="{F73B2F38-5646-2D93-BF74-DCD4FC38D0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23E501F-0BD4-404E-9E7F-97648D92F31A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>
            <a:extLst>
              <a:ext uri="{FF2B5EF4-FFF2-40B4-BE49-F238E27FC236}">
                <a16:creationId xmlns:a16="http://schemas.microsoft.com/office/drawing/2014/main" id="{566C34CC-DEC7-2209-9861-22F10C2E1A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Zástupný symbol pro poznámky 2">
            <a:extLst>
              <a:ext uri="{FF2B5EF4-FFF2-40B4-BE49-F238E27FC236}">
                <a16:creationId xmlns:a16="http://schemas.microsoft.com/office/drawing/2014/main" id="{2049A659-B204-7968-04A4-C25B3FFD0D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altLang="cs-CZ">
                <a:solidFill>
                  <a:srgbClr val="00B050"/>
                </a:solidFill>
                <a:latin typeface="Arial" panose="020B0604020202020204" pitchFamily="34" charset="0"/>
              </a:rPr>
              <a:t>Mluví Helena</a:t>
            </a:r>
            <a:endParaRPr lang="cs-CZ" altLang="cs-CZ">
              <a:latin typeface="Arial" panose="020B0604020202020204" pitchFamily="34" charset="0"/>
            </a:endParaRP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2532" name="Zástupný symbol pro číslo snímku 3">
            <a:extLst>
              <a:ext uri="{FF2B5EF4-FFF2-40B4-BE49-F238E27FC236}">
                <a16:creationId xmlns:a16="http://schemas.microsoft.com/office/drawing/2014/main" id="{818C3439-C611-F034-470E-E8A61C4B72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531CC8-C0F3-4876-B7AE-1E7F61B6B8A8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5DDEB3-6FC1-DA63-EEA2-3296F24127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5A4120-56A5-B27B-18D0-D5BE169664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07B672-A1C4-ADD7-A4A2-FDD02F270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9DD89-21B2-4329-B7FC-179521B21F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601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38A8F0-C1F2-6D2D-F2D4-7B85E942B2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715E27-744F-43B8-DB95-BF963D5967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AA299F-9B0A-7C7E-A094-CCF5D9F443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0CB7E-7A3B-4763-81F9-1BE7944904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952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160CEE-5220-A976-B658-71AB13F1AD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564CCE-3FD3-57C4-980D-17AE132EC1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2EB437-51D6-929B-1C4F-A00DD11A46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AE59B-BA18-4DE0-A577-7C4066CBCD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2629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8C921DF-1E48-73E7-189E-BD3E5A5280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882E6EA-B4D1-D901-7602-E6910989C3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0BC7DD6-37F4-02B2-6676-3916E4BD10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B40D1-CA69-432A-B108-2F788D4B5AB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181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E767BB-7F8E-1792-3310-BA8B594F74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5E11E5-6702-B9A8-FA14-E38BFDD93B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2E49F6-D057-1B03-7BBE-A788134A5C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A8BB5-1E6C-4234-AD8B-07B1CF16189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046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25C4B6-948E-7394-03EB-3240D8D057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87B107-ADDD-467B-8557-19A84A14AC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A271F5-AF16-3D57-7C5D-87151E4CC2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315BE-6762-49AB-9159-6DE3AB7EAF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3528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9D7A04-596F-FA89-79B9-E3183F4A35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8C42E4-A30F-9B06-8761-1D73821DA2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D0A25D-94FA-8EF9-7F38-F582B97004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9399A-62E0-41AA-B97B-ACCDE977FD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328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57AAE0B-8B68-8869-8108-D1C9BBB47E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A5E5761-FF76-9518-040D-84450691E9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57D94A2-57D1-0631-DAB1-39078ED8AE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DBB3F-2287-4CB9-AEEB-A3BDF1609B1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753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6D69C5F-3715-EEC9-4180-FC78D5CF09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081C3F0-A0B8-FB18-0C64-6052F227B5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D3C90A2-C8D7-B4D3-FB8F-C25E007DE1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00130-A6DB-4F55-B318-58CBBA4B07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194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01BED5B-8C4B-92A2-B70D-49CD381044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9958F44-9EE6-A14B-078B-5FAB40DF45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8BCF72D-F7B3-3701-5988-DDC88C8BFB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2B5EF-B092-4F11-903E-A98EAFE0FB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068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5F5D90-7D73-E8B6-2385-DA1A07EF98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3E7E53-7FBB-AC26-9842-C836955BE4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6FD0FA-4076-EC60-D515-0D97F7C6AA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74FE5-88ED-4595-A9B7-DDFC419D5FD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05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1F1182-B854-511A-CDFA-1AF812554F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B837CC-7D39-B068-E854-D7E6F076EA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57F856-EC77-C112-04B9-04BC041310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D618A-51B3-4638-9370-67C951D330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646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F3E1F65-E530-FEF2-4214-4ED7E88D95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4D8F289-0138-1937-1CCC-A5C4AE63B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CDF2BD8-E63E-45BE-BF9D-D6CC249791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CBBB9C2-DC60-C143-1549-8D5663F9981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1B196CB-78C5-9523-C8F2-5C3622AFD2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2096A84-E3B6-4171-A025-A5D311F1C25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76573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FBEDEEA4-7830-A63A-55A3-B02935C201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229600" cy="4824413"/>
          </a:xfrm>
        </p:spPr>
        <p:txBody>
          <a:bodyPr/>
          <a:lstStyle/>
          <a:p>
            <a:pPr marL="514350" indent="-514350" algn="l"/>
            <a:r>
              <a:rPr lang="cs-CZ" altLang="cs-CZ" sz="3200" b="1">
                <a:solidFill>
                  <a:srgbClr val="00ADD0"/>
                </a:solidFill>
              </a:rPr>
              <a:t>	Naplňování</a:t>
            </a:r>
            <a:br>
              <a:rPr lang="cs-CZ" altLang="cs-CZ" sz="3200" b="1">
                <a:solidFill>
                  <a:srgbClr val="00ADD0"/>
                </a:solidFill>
              </a:rPr>
            </a:br>
            <a:r>
              <a:rPr lang="cs-CZ" altLang="cs-CZ" sz="3200" b="1">
                <a:solidFill>
                  <a:srgbClr val="00ADD0"/>
                </a:solidFill>
              </a:rPr>
              <a:t>STRATEGIE PREVENCE KRIMINALITY STATUTÁRNÍHO MĚSTA OSTRAVY 2017-2021 (STRATEGIE PK)</a:t>
            </a:r>
            <a:br>
              <a:rPr lang="cs-CZ" altLang="cs-CZ" sz="3200" b="1">
                <a:solidFill>
                  <a:srgbClr val="00ADD0"/>
                </a:solidFill>
              </a:rPr>
            </a:br>
            <a:r>
              <a:rPr lang="cs-CZ" altLang="cs-CZ" sz="3200" b="1">
                <a:solidFill>
                  <a:srgbClr val="00ADD0"/>
                </a:solidFill>
              </a:rPr>
              <a:t>V ROCE 2022 </a:t>
            </a:r>
            <a:br>
              <a:rPr lang="cs-CZ" altLang="cs-CZ" sz="3200" b="1">
                <a:solidFill>
                  <a:srgbClr val="00ADD0"/>
                </a:solidFill>
              </a:rPr>
            </a:br>
            <a:endParaRPr lang="cs-CZ" altLang="cs-CZ" sz="3200" b="1">
              <a:solidFill>
                <a:srgbClr val="00ADD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F315B273-5D25-6853-1ADC-2977EF743C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52525"/>
          </a:xfrm>
        </p:spPr>
        <p:txBody>
          <a:bodyPr/>
          <a:lstStyle/>
          <a:p>
            <a:pPr algn="l"/>
            <a:br>
              <a:rPr lang="cs-CZ" altLang="cs-CZ" sz="2400" b="1">
                <a:solidFill>
                  <a:srgbClr val="FFFF00"/>
                </a:solidFill>
              </a:rPr>
            </a:br>
            <a:br>
              <a:rPr lang="cs-CZ" altLang="cs-CZ" sz="2400" b="1">
                <a:solidFill>
                  <a:srgbClr val="FFFF00"/>
                </a:solidFill>
              </a:rPr>
            </a:br>
            <a:r>
              <a:rPr lang="cs-CZ" altLang="cs-CZ" sz="4000" b="1">
                <a:solidFill>
                  <a:srgbClr val="00ADD0"/>
                </a:solidFill>
              </a:rPr>
              <a:t>Priorita 3 Práce s pachateli</a:t>
            </a:r>
            <a:br>
              <a:rPr lang="cs-CZ" altLang="cs-CZ" sz="2400" b="1">
                <a:solidFill>
                  <a:srgbClr val="FFFF00"/>
                </a:solidFill>
              </a:rPr>
            </a:br>
            <a:br>
              <a:rPr lang="cs-CZ" altLang="cs-CZ" sz="2400" b="1">
                <a:solidFill>
                  <a:srgbClr val="FFFF00"/>
                </a:solidFill>
              </a:rPr>
            </a:br>
            <a:endParaRPr lang="cs-CZ" altLang="cs-CZ" sz="2400" b="1">
              <a:solidFill>
                <a:srgbClr val="FFFF00"/>
              </a:solidFill>
            </a:endParaRPr>
          </a:p>
        </p:txBody>
      </p:sp>
      <p:sp>
        <p:nvSpPr>
          <p:cNvPr id="9219" name="Zástupný symbol pro obsah 3">
            <a:extLst>
              <a:ext uri="{FF2B5EF4-FFF2-40B4-BE49-F238E27FC236}">
                <a16:creationId xmlns:a16="http://schemas.microsoft.com/office/drawing/2014/main" id="{9BEB67B7-3992-EC2C-CC2B-31EFFED8D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88" y="1412875"/>
            <a:ext cx="8229600" cy="48958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sz="2400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Financování Priorita  3 </a:t>
            </a:r>
            <a:r>
              <a:rPr lang="cs-CZ" dirty="0">
                <a:solidFill>
                  <a:schemeClr val="bg1"/>
                </a:solidFill>
              </a:rPr>
              <a:t>	</a:t>
            </a:r>
          </a:p>
          <a:p>
            <a:pPr marL="0" indent="0">
              <a:buFontTx/>
              <a:buNone/>
              <a:defRPr/>
            </a:pPr>
            <a:r>
              <a:rPr lang="cs-CZ" sz="2000" dirty="0">
                <a:solidFill>
                  <a:schemeClr val="bg1"/>
                </a:solidFill>
              </a:rPr>
              <a:t>Celkové náklady	6 446 119 Kč	100%</a:t>
            </a:r>
          </a:p>
          <a:p>
            <a:pPr marL="0" indent="0">
              <a:buFontTx/>
              <a:buNone/>
              <a:defRPr/>
            </a:pPr>
            <a:r>
              <a:rPr lang="cs-CZ" sz="2000" dirty="0">
                <a:solidFill>
                  <a:schemeClr val="bg1"/>
                </a:solidFill>
              </a:rPr>
              <a:t>Náklady města		1 317 000 Kč	20%</a:t>
            </a:r>
          </a:p>
          <a:p>
            <a:pPr marL="0" indent="0">
              <a:buFontTx/>
              <a:buNone/>
              <a:defRPr/>
            </a:pPr>
            <a:r>
              <a:rPr lang="cs-CZ" sz="2000" dirty="0">
                <a:solidFill>
                  <a:schemeClr val="bg1"/>
                </a:solidFill>
              </a:rPr>
              <a:t>Další zdroje		5 129 119 Kč	80%</a:t>
            </a:r>
          </a:p>
        </p:txBody>
      </p:sp>
      <p:pic>
        <p:nvPicPr>
          <p:cNvPr id="23556" name="Obrázek 1">
            <a:extLst>
              <a:ext uri="{FF2B5EF4-FFF2-40B4-BE49-F238E27FC236}">
                <a16:creationId xmlns:a16="http://schemas.microsoft.com/office/drawing/2014/main" id="{703E7501-4A68-77EA-AC33-5555602C4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284538"/>
            <a:ext cx="4481512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E8CCD237-9B1D-31CF-300B-65169A070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52525"/>
          </a:xfrm>
        </p:spPr>
        <p:txBody>
          <a:bodyPr/>
          <a:lstStyle/>
          <a:p>
            <a:pPr algn="l"/>
            <a:br>
              <a:rPr lang="cs-CZ" altLang="cs-CZ" sz="2400" b="1">
                <a:solidFill>
                  <a:srgbClr val="FFFF00"/>
                </a:solidFill>
              </a:rPr>
            </a:br>
            <a:br>
              <a:rPr lang="cs-CZ" altLang="cs-CZ" sz="2400" b="1">
                <a:solidFill>
                  <a:srgbClr val="FFFF00"/>
                </a:solidFill>
              </a:rPr>
            </a:br>
            <a:r>
              <a:rPr lang="cs-CZ" altLang="cs-CZ" sz="4000" b="1">
                <a:solidFill>
                  <a:srgbClr val="00ADD0"/>
                </a:solidFill>
              </a:rPr>
              <a:t>Priorita 3 Práce s pachateli</a:t>
            </a:r>
            <a:br>
              <a:rPr lang="cs-CZ" altLang="cs-CZ" sz="2400" b="1">
                <a:solidFill>
                  <a:srgbClr val="FFFF00"/>
                </a:solidFill>
              </a:rPr>
            </a:br>
            <a:br>
              <a:rPr lang="cs-CZ" altLang="cs-CZ" sz="2400" b="1">
                <a:solidFill>
                  <a:srgbClr val="FFFF00"/>
                </a:solidFill>
              </a:rPr>
            </a:br>
            <a:endParaRPr lang="cs-CZ" altLang="cs-CZ" sz="2400" b="1">
              <a:solidFill>
                <a:srgbClr val="FFFF00"/>
              </a:solidFill>
            </a:endParaRPr>
          </a:p>
        </p:txBody>
      </p:sp>
      <p:sp>
        <p:nvSpPr>
          <p:cNvPr id="37891" name="Zástupný symbol pro obsah 3">
            <a:extLst>
              <a:ext uri="{FF2B5EF4-FFF2-40B4-BE49-F238E27FC236}">
                <a16:creationId xmlns:a16="http://schemas.microsoft.com/office/drawing/2014/main" id="{CCEC8B12-256C-D776-46E5-D93DAE44E4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6088" y="1412875"/>
            <a:ext cx="8229600" cy="4895850"/>
          </a:xfrm>
        </p:spPr>
        <p:txBody>
          <a:bodyPr/>
          <a:lstStyle/>
          <a:p>
            <a:pPr>
              <a:defRPr/>
            </a:pPr>
            <a:endParaRPr lang="cs-CZ" altLang="cs-CZ" sz="20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cs-CZ" altLang="cs-CZ" sz="2400" b="1" dirty="0">
                <a:solidFill>
                  <a:srgbClr val="00ADD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Podařilo se 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podporovat komplexní a resocializační programy zaměřené na práci s pachateli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zvyšovat informovanost o možnostech ukládání alternativních trestů a podporovat jejich výkon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zapojovat věznice do spolupráce v oblasti prevence kriminality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zajišťovat kontinuitu sociální práce s pachateli trestných činů </a:t>
            </a:r>
            <a:b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ve všech fázích trestního řízení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podporovat organizace spolupracující při výkonu obecně prospěšných prací a rozšiřovat jejich počet a nabídku</a:t>
            </a:r>
          </a:p>
          <a:p>
            <a:pPr>
              <a:buFontTx/>
              <a:buNone/>
              <a:defRPr/>
            </a:pPr>
            <a:endParaRPr lang="cs-CZ" altLang="cs-CZ" sz="20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45E0EE3B-143F-256E-A495-76A3634849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52525"/>
          </a:xfrm>
        </p:spPr>
        <p:txBody>
          <a:bodyPr/>
          <a:lstStyle/>
          <a:p>
            <a:pPr algn="l"/>
            <a:br>
              <a:rPr lang="cs-CZ" altLang="cs-CZ" sz="2400" b="1">
                <a:solidFill>
                  <a:srgbClr val="FFFF00"/>
                </a:solidFill>
              </a:rPr>
            </a:br>
            <a:br>
              <a:rPr lang="cs-CZ" altLang="cs-CZ" sz="2400" b="1">
                <a:solidFill>
                  <a:srgbClr val="FFFF00"/>
                </a:solidFill>
              </a:rPr>
            </a:br>
            <a:r>
              <a:rPr lang="cs-CZ" altLang="cs-CZ" sz="3200" b="1">
                <a:solidFill>
                  <a:srgbClr val="00ADD0"/>
                </a:solidFill>
              </a:rPr>
              <a:t>Priorita 4 Řešení problémů v SVL</a:t>
            </a:r>
            <a:br>
              <a:rPr lang="cs-CZ" altLang="cs-CZ" sz="2400" b="1">
                <a:solidFill>
                  <a:srgbClr val="FFFF00"/>
                </a:solidFill>
              </a:rPr>
            </a:br>
            <a:br>
              <a:rPr lang="cs-CZ" altLang="cs-CZ" sz="2400" b="1">
                <a:solidFill>
                  <a:srgbClr val="FFFF00"/>
                </a:solidFill>
              </a:rPr>
            </a:br>
            <a:endParaRPr lang="cs-CZ" altLang="cs-CZ" sz="2400" b="1">
              <a:solidFill>
                <a:srgbClr val="FFFF00"/>
              </a:solidFill>
            </a:endParaRPr>
          </a:p>
        </p:txBody>
      </p:sp>
      <p:sp>
        <p:nvSpPr>
          <p:cNvPr id="9219" name="Zástupný symbol pro obsah 3">
            <a:extLst>
              <a:ext uri="{FF2B5EF4-FFF2-40B4-BE49-F238E27FC236}">
                <a16:creationId xmlns:a16="http://schemas.microsoft.com/office/drawing/2014/main" id="{07245E2D-9FF8-07C3-CB7A-37FB46376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88" y="1412875"/>
            <a:ext cx="8229600" cy="48958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sz="2400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Financování Priorita  4 </a:t>
            </a:r>
            <a:r>
              <a:rPr lang="cs-CZ" sz="2000" dirty="0">
                <a:solidFill>
                  <a:schemeClr val="bg1"/>
                </a:solidFill>
              </a:rPr>
              <a:t>		</a:t>
            </a:r>
          </a:p>
          <a:p>
            <a:pPr marL="0" indent="0">
              <a:buFontTx/>
              <a:buNone/>
              <a:defRPr/>
            </a:pPr>
            <a:r>
              <a:rPr lang="cs-CZ" sz="2000" dirty="0">
                <a:solidFill>
                  <a:schemeClr val="bg1"/>
                </a:solidFill>
              </a:rPr>
              <a:t>Celkové náklady	9 207 827 Kč	100%</a:t>
            </a:r>
          </a:p>
          <a:p>
            <a:pPr marL="0" indent="0">
              <a:buFontTx/>
              <a:buNone/>
              <a:defRPr/>
            </a:pPr>
            <a:r>
              <a:rPr lang="cs-CZ" sz="2000" dirty="0">
                <a:solidFill>
                  <a:schemeClr val="bg1"/>
                </a:solidFill>
              </a:rPr>
              <a:t>Náklady města		2 329 900 Kč	25%</a:t>
            </a:r>
          </a:p>
          <a:p>
            <a:pPr marL="0" indent="0">
              <a:buFontTx/>
              <a:buNone/>
              <a:defRPr/>
            </a:pPr>
            <a:r>
              <a:rPr lang="cs-CZ" sz="2000" dirty="0">
                <a:solidFill>
                  <a:schemeClr val="bg1"/>
                </a:solidFill>
              </a:rPr>
              <a:t>Další zdroje		6 877 927 Kč	75%</a:t>
            </a:r>
          </a:p>
          <a:p>
            <a:pPr marL="0" indent="0">
              <a:buFontTx/>
              <a:buNone/>
              <a:defRPr/>
            </a:pPr>
            <a:endParaRPr lang="cs-CZ" sz="2000" dirty="0">
              <a:solidFill>
                <a:schemeClr val="bg1"/>
              </a:solidFill>
            </a:endParaRPr>
          </a:p>
        </p:txBody>
      </p:sp>
      <p:pic>
        <p:nvPicPr>
          <p:cNvPr id="27652" name="Obrázek 1">
            <a:extLst>
              <a:ext uri="{FF2B5EF4-FFF2-40B4-BE49-F238E27FC236}">
                <a16:creationId xmlns:a16="http://schemas.microsoft.com/office/drawing/2014/main" id="{E14C9B4D-945B-432F-8343-B6284272C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141663"/>
            <a:ext cx="4591050" cy="277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B7F46274-0427-DA27-51E9-05963B45C7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52525"/>
          </a:xfrm>
        </p:spPr>
        <p:txBody>
          <a:bodyPr/>
          <a:lstStyle/>
          <a:p>
            <a:pPr algn="l"/>
            <a:br>
              <a:rPr lang="cs-CZ" altLang="cs-CZ" sz="2400" b="1">
                <a:solidFill>
                  <a:srgbClr val="FFFF00"/>
                </a:solidFill>
              </a:rPr>
            </a:br>
            <a:br>
              <a:rPr lang="cs-CZ" altLang="cs-CZ" sz="2400" b="1">
                <a:solidFill>
                  <a:srgbClr val="FFFF00"/>
                </a:solidFill>
              </a:rPr>
            </a:br>
            <a:r>
              <a:rPr lang="cs-CZ" altLang="cs-CZ" sz="3200" b="1">
                <a:solidFill>
                  <a:srgbClr val="00ADD0"/>
                </a:solidFill>
              </a:rPr>
              <a:t>Priorita 4 Řešení problémů v SVL</a:t>
            </a:r>
            <a:br>
              <a:rPr lang="cs-CZ" altLang="cs-CZ" sz="2400" b="1">
                <a:solidFill>
                  <a:srgbClr val="FFFF00"/>
                </a:solidFill>
              </a:rPr>
            </a:br>
            <a:br>
              <a:rPr lang="cs-CZ" altLang="cs-CZ" sz="2400" b="1">
                <a:solidFill>
                  <a:srgbClr val="FFFF00"/>
                </a:solidFill>
              </a:rPr>
            </a:br>
            <a:endParaRPr lang="cs-CZ" altLang="cs-CZ" sz="2400" b="1">
              <a:solidFill>
                <a:srgbClr val="FFFF00"/>
              </a:solidFill>
            </a:endParaRPr>
          </a:p>
        </p:txBody>
      </p:sp>
      <p:sp>
        <p:nvSpPr>
          <p:cNvPr id="41987" name="Zástupný symbol pro obsah 3">
            <a:extLst>
              <a:ext uri="{FF2B5EF4-FFF2-40B4-BE49-F238E27FC236}">
                <a16:creationId xmlns:a16="http://schemas.microsoft.com/office/drawing/2014/main" id="{9E36965A-CAA1-BB59-F4B0-EA40BFDA25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6088" y="1412875"/>
            <a:ext cx="8229600" cy="48958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altLang="cs-CZ" sz="2400" b="1" dirty="0">
                <a:solidFill>
                  <a:srgbClr val="00ADD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Podařilo se 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podporovat a rozvíjet práci s dětmi žijícími v SVL: zkvalitňovat </a:t>
            </a:r>
            <a:b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rozšiřovat nabídku volnočasových aktivit pro děti </a:t>
            </a:r>
            <a:b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ze SVL, které vycházejí ze zájmů dětí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podporovat programy zaměřené na rozvoj, motivaci dětí a předávání pozitivních vzorů a volnočasové aktivity společné pro děti z majority a minority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podporovat komunitní akce s cílem aktivizace občanů SVL k řešení problémů v lokalitách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podporovat pořádání kurzů a programů funkční gramotnosti</a:t>
            </a:r>
          </a:p>
          <a:p>
            <a:pPr>
              <a:defRPr/>
            </a:pPr>
            <a:r>
              <a:rPr lang="cs-CZ" altLang="cs-CZ" sz="200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realizovat a podporovat </a:t>
            </a:r>
            <a: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programy tzv. policejní asistence (APK, projekt Společně za práva a bezpečí, multidisciplinární týmy </a:t>
            </a:r>
            <a:b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 rizikových lokalitách)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pokračovala realizace projektu Domovník-preventista</a:t>
            </a:r>
          </a:p>
          <a:p>
            <a:pPr>
              <a:buFontTx/>
              <a:buNone/>
              <a:defRPr/>
            </a:pPr>
            <a:endParaRPr lang="cs-CZ" altLang="cs-CZ" sz="20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AF4C2490-3396-DDC3-29ED-D4BE64BE9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52525"/>
          </a:xfrm>
        </p:spPr>
        <p:txBody>
          <a:bodyPr/>
          <a:lstStyle/>
          <a:p>
            <a:pPr algn="l"/>
            <a:br>
              <a:rPr lang="cs-CZ" altLang="cs-CZ" sz="2400" b="1">
                <a:solidFill>
                  <a:srgbClr val="FFFF00"/>
                </a:solidFill>
              </a:rPr>
            </a:br>
            <a:br>
              <a:rPr lang="cs-CZ" altLang="cs-CZ" sz="2400" b="1">
                <a:solidFill>
                  <a:srgbClr val="FFFF00"/>
                </a:solidFill>
              </a:rPr>
            </a:br>
            <a:r>
              <a:rPr lang="cs-CZ" altLang="cs-CZ" sz="3200" b="1">
                <a:solidFill>
                  <a:srgbClr val="00ADD0"/>
                </a:solidFill>
              </a:rPr>
              <a:t>Priorita 5 Děti a mládež</a:t>
            </a:r>
            <a:br>
              <a:rPr lang="cs-CZ" altLang="cs-CZ" sz="2400" b="1">
                <a:solidFill>
                  <a:srgbClr val="FFFF00"/>
                </a:solidFill>
              </a:rPr>
            </a:br>
            <a:br>
              <a:rPr lang="cs-CZ" altLang="cs-CZ" sz="2400" b="1">
                <a:solidFill>
                  <a:srgbClr val="FFFF00"/>
                </a:solidFill>
              </a:rPr>
            </a:br>
            <a:endParaRPr lang="cs-CZ" altLang="cs-CZ" sz="2400" b="1">
              <a:solidFill>
                <a:srgbClr val="FFFF00"/>
              </a:solidFill>
            </a:endParaRPr>
          </a:p>
        </p:txBody>
      </p:sp>
      <p:sp>
        <p:nvSpPr>
          <p:cNvPr id="9219" name="Zástupný symbol pro obsah 3">
            <a:extLst>
              <a:ext uri="{FF2B5EF4-FFF2-40B4-BE49-F238E27FC236}">
                <a16:creationId xmlns:a16="http://schemas.microsoft.com/office/drawing/2014/main" id="{D9787F4E-D5C7-02ED-0186-D7125C6C6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88" y="1412875"/>
            <a:ext cx="8229600" cy="48958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sz="2400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Financování Priorita 5 </a:t>
            </a:r>
            <a:r>
              <a:rPr lang="cs-CZ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		</a:t>
            </a:r>
          </a:p>
          <a:p>
            <a:pPr marL="0" indent="0">
              <a:buFontTx/>
              <a:buNone/>
              <a:defRPr/>
            </a:pPr>
            <a:r>
              <a:rPr lang="cs-CZ" sz="2000" dirty="0">
                <a:solidFill>
                  <a:schemeClr val="bg1"/>
                </a:solidFill>
              </a:rPr>
              <a:t>Celkové náklady	23 121 642 Kč	100%</a:t>
            </a:r>
          </a:p>
          <a:p>
            <a:pPr marL="0" indent="0">
              <a:buFontTx/>
              <a:buNone/>
              <a:defRPr/>
            </a:pPr>
            <a:r>
              <a:rPr lang="cs-CZ" sz="2000" dirty="0">
                <a:solidFill>
                  <a:schemeClr val="bg1"/>
                </a:solidFill>
              </a:rPr>
              <a:t>Náklady města		11 134 000 Kč	48%</a:t>
            </a:r>
          </a:p>
          <a:p>
            <a:pPr marL="0" indent="0">
              <a:buFontTx/>
              <a:buNone/>
              <a:defRPr/>
            </a:pPr>
            <a:r>
              <a:rPr lang="cs-CZ" sz="2000" dirty="0">
                <a:solidFill>
                  <a:schemeClr val="bg1"/>
                </a:solidFill>
              </a:rPr>
              <a:t>Další zdroje		11 987 642 Kč	52%</a:t>
            </a:r>
          </a:p>
          <a:p>
            <a:pPr marL="0" indent="0">
              <a:buFontTx/>
              <a:buNone/>
              <a:defRPr/>
            </a:pPr>
            <a:endParaRPr lang="cs-CZ" sz="2000" dirty="0">
              <a:solidFill>
                <a:schemeClr val="bg1"/>
              </a:solidFill>
            </a:endParaRPr>
          </a:p>
        </p:txBody>
      </p:sp>
      <p:pic>
        <p:nvPicPr>
          <p:cNvPr id="31748" name="Obrázek 1">
            <a:extLst>
              <a:ext uri="{FF2B5EF4-FFF2-40B4-BE49-F238E27FC236}">
                <a16:creationId xmlns:a16="http://schemas.microsoft.com/office/drawing/2014/main" id="{E64612C8-ADD4-A14C-A454-2B01E6336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284538"/>
            <a:ext cx="4584700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CF340744-0034-6564-E267-781AAFBE03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52525"/>
          </a:xfrm>
        </p:spPr>
        <p:txBody>
          <a:bodyPr/>
          <a:lstStyle/>
          <a:p>
            <a:pPr algn="l"/>
            <a:br>
              <a:rPr lang="cs-CZ" altLang="cs-CZ" sz="2400" b="1">
                <a:solidFill>
                  <a:srgbClr val="FFFF00"/>
                </a:solidFill>
              </a:rPr>
            </a:br>
            <a:br>
              <a:rPr lang="cs-CZ" altLang="cs-CZ" sz="2400" b="1">
                <a:solidFill>
                  <a:srgbClr val="FFFF00"/>
                </a:solidFill>
              </a:rPr>
            </a:br>
            <a:r>
              <a:rPr lang="cs-CZ" altLang="cs-CZ" sz="3200" b="1">
                <a:solidFill>
                  <a:srgbClr val="00ADD0"/>
                </a:solidFill>
              </a:rPr>
              <a:t>Priorita 5 Děti a mládež</a:t>
            </a:r>
            <a:br>
              <a:rPr lang="cs-CZ" altLang="cs-CZ" sz="2400" b="1">
                <a:solidFill>
                  <a:srgbClr val="FFFF00"/>
                </a:solidFill>
              </a:rPr>
            </a:br>
            <a:br>
              <a:rPr lang="cs-CZ" altLang="cs-CZ" sz="2400" b="1">
                <a:solidFill>
                  <a:srgbClr val="FFFF00"/>
                </a:solidFill>
              </a:rPr>
            </a:br>
            <a:endParaRPr lang="cs-CZ" altLang="cs-CZ" sz="2400" b="1">
              <a:solidFill>
                <a:srgbClr val="FFFF00"/>
              </a:solidFill>
            </a:endParaRPr>
          </a:p>
        </p:txBody>
      </p:sp>
      <p:sp>
        <p:nvSpPr>
          <p:cNvPr id="9219" name="Zástupný symbol pro obsah 3">
            <a:extLst>
              <a:ext uri="{FF2B5EF4-FFF2-40B4-BE49-F238E27FC236}">
                <a16:creationId xmlns:a16="http://schemas.microsoft.com/office/drawing/2014/main" id="{A4A18016-DC28-9251-1B2B-D992E0C16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88" y="1412875"/>
            <a:ext cx="8229600" cy="48958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sz="2400" b="1" dirty="0">
                <a:solidFill>
                  <a:srgbClr val="00ADD0"/>
                </a:solidFill>
              </a:rPr>
              <a:t>Podařilo se </a:t>
            </a:r>
          </a:p>
          <a:p>
            <a:pPr>
              <a:defRPr/>
            </a:pPr>
            <a:r>
              <a:rPr lang="cs-CZ" sz="2000" dirty="0">
                <a:solidFill>
                  <a:schemeClr val="bg1"/>
                </a:solidFill>
                <a:cs typeface="Times New Roman" panose="02020603050405020304" pitchFamily="18" charset="0"/>
              </a:rPr>
              <a:t>zajistit vzdělávání pedagogických pracovníků a lektorů v tématech primární prevence a intervence</a:t>
            </a:r>
          </a:p>
          <a:p>
            <a:pPr>
              <a:defRPr/>
            </a:pPr>
            <a:r>
              <a:rPr lang="cs-CZ" sz="2000" dirty="0">
                <a:solidFill>
                  <a:schemeClr val="bg1"/>
                </a:solidFill>
                <a:cs typeface="Times New Roman" panose="02020603050405020304" pitchFamily="18" charset="0"/>
              </a:rPr>
              <a:t>zajistit provoz školních poradenských pracovišť</a:t>
            </a:r>
          </a:p>
          <a:p>
            <a:pPr>
              <a:defRPr/>
            </a:pPr>
            <a:r>
              <a:rPr lang="cs-CZ" sz="2000" dirty="0">
                <a:solidFill>
                  <a:schemeClr val="bg1"/>
                </a:solidFill>
                <a:cs typeface="Times New Roman" panose="02020603050405020304" pitchFamily="18" charset="0"/>
              </a:rPr>
              <a:t>podporovat kvalitní programy všeobecné primární prevence</a:t>
            </a:r>
          </a:p>
          <a:p>
            <a:pPr>
              <a:defRPr/>
            </a:pPr>
            <a:r>
              <a:rPr lang="cs-CZ" sz="2000" dirty="0">
                <a:solidFill>
                  <a:schemeClr val="bg1"/>
                </a:solidFill>
                <a:cs typeface="Times New Roman" panose="02020603050405020304" pitchFamily="18" charset="0"/>
              </a:rPr>
              <a:t>podporovat hřiště a sportoviště otevřená pro veřejnost</a:t>
            </a:r>
          </a:p>
          <a:p>
            <a:pPr>
              <a:defRPr/>
            </a:pPr>
            <a:r>
              <a:rPr lang="cs-CZ" sz="2000" dirty="0">
                <a:solidFill>
                  <a:schemeClr val="bg1"/>
                </a:solidFill>
                <a:cs typeface="Times New Roman" panose="02020603050405020304" pitchFamily="18" charset="0"/>
              </a:rPr>
              <a:t>podporovat program krizové pomoci pro děti a mládež</a:t>
            </a:r>
          </a:p>
          <a:p>
            <a:pPr>
              <a:defRPr/>
            </a:pPr>
            <a:r>
              <a:rPr lang="cs-CZ" sz="2000" dirty="0">
                <a:solidFill>
                  <a:schemeClr val="bg1"/>
                </a:solidFill>
                <a:cs typeface="Times New Roman" panose="02020603050405020304" pitchFamily="18" charset="0"/>
              </a:rPr>
              <a:t>podporovat programy sekundární a selektivní a indikované primární prevence</a:t>
            </a:r>
          </a:p>
          <a:p>
            <a:pPr>
              <a:defRPr/>
            </a:pPr>
            <a:r>
              <a:rPr lang="cs-CZ" sz="2000" dirty="0">
                <a:solidFill>
                  <a:schemeClr val="bg1"/>
                </a:solidFill>
                <a:cs typeface="Times New Roman" panose="02020603050405020304" pitchFamily="18" charset="0"/>
              </a:rPr>
              <a:t>podporovat nízkoprahové zájmové a sportovní aktivity pro rizikové děti a mládež</a:t>
            </a:r>
          </a:p>
          <a:p>
            <a:pPr>
              <a:defRPr/>
            </a:pPr>
            <a:r>
              <a:rPr lang="cs-CZ" sz="2000" dirty="0">
                <a:solidFill>
                  <a:schemeClr val="bg1"/>
                </a:solidFill>
                <a:cs typeface="Times New Roman" panose="02020603050405020304" pitchFamily="18" charset="0"/>
              </a:rPr>
              <a:t>zajistit sjednocení podpory programů primární prevence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8452D681-F032-8ADF-734B-B4C76CFE42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52525"/>
          </a:xfrm>
        </p:spPr>
        <p:txBody>
          <a:bodyPr/>
          <a:lstStyle/>
          <a:p>
            <a:pPr algn="l"/>
            <a:br>
              <a:rPr lang="cs-CZ" altLang="cs-CZ" sz="2400" b="1">
                <a:solidFill>
                  <a:srgbClr val="FFFF00"/>
                </a:solidFill>
              </a:rPr>
            </a:br>
            <a:br>
              <a:rPr lang="cs-CZ" altLang="cs-CZ" sz="2400" b="1">
                <a:solidFill>
                  <a:srgbClr val="FFFF00"/>
                </a:solidFill>
              </a:rPr>
            </a:br>
            <a:r>
              <a:rPr lang="cs-CZ" altLang="cs-CZ" sz="3200" b="1">
                <a:solidFill>
                  <a:srgbClr val="00ADD0"/>
                </a:solidFill>
              </a:rPr>
              <a:t>Priorita 6</a:t>
            </a:r>
            <a:r>
              <a:rPr lang="cs-CZ" altLang="cs-CZ" sz="2400">
                <a:solidFill>
                  <a:schemeClr val="bg1"/>
                </a:solidFill>
              </a:rPr>
              <a:t> </a:t>
            </a:r>
            <a:r>
              <a:rPr lang="cs-CZ" altLang="cs-CZ" sz="3200" b="1">
                <a:solidFill>
                  <a:srgbClr val="00ADD0"/>
                </a:solidFill>
              </a:rPr>
              <a:t>Průřez</a:t>
            </a:r>
            <a:br>
              <a:rPr lang="cs-CZ" altLang="cs-CZ" sz="3200" b="1">
                <a:solidFill>
                  <a:srgbClr val="00ADD0"/>
                </a:solidFill>
              </a:rPr>
            </a:br>
            <a:br>
              <a:rPr lang="cs-CZ" altLang="cs-CZ" sz="2400" b="1">
                <a:solidFill>
                  <a:srgbClr val="FFFF00"/>
                </a:solidFill>
              </a:rPr>
            </a:br>
            <a:endParaRPr lang="cs-CZ" altLang="cs-CZ" sz="2400" b="1">
              <a:solidFill>
                <a:srgbClr val="FFFF00"/>
              </a:solidFill>
            </a:endParaRPr>
          </a:p>
        </p:txBody>
      </p:sp>
      <p:sp>
        <p:nvSpPr>
          <p:cNvPr id="9219" name="Zástupný symbol pro obsah 3">
            <a:extLst>
              <a:ext uri="{FF2B5EF4-FFF2-40B4-BE49-F238E27FC236}">
                <a16:creationId xmlns:a16="http://schemas.microsoft.com/office/drawing/2014/main" id="{3366513A-BDCF-6D5D-6BCC-C9511AB67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88" y="1412875"/>
            <a:ext cx="8229600" cy="48958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sz="2400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Financování Priorita 6 	</a:t>
            </a:r>
            <a:r>
              <a:rPr lang="cs-CZ" sz="2000" dirty="0">
                <a:solidFill>
                  <a:schemeClr val="bg1"/>
                </a:solidFill>
              </a:rPr>
              <a:t>	</a:t>
            </a:r>
          </a:p>
          <a:p>
            <a:pPr marL="0" indent="0">
              <a:buFontTx/>
              <a:buNone/>
              <a:defRPr/>
            </a:pPr>
            <a:r>
              <a:rPr lang="cs-CZ" sz="2000" dirty="0">
                <a:solidFill>
                  <a:schemeClr val="bg1"/>
                </a:solidFill>
              </a:rPr>
              <a:t>Celkové náklady	3 326 211 Kč	100%</a:t>
            </a:r>
          </a:p>
          <a:p>
            <a:pPr marL="0" indent="0">
              <a:buFontTx/>
              <a:buNone/>
              <a:defRPr/>
            </a:pPr>
            <a:r>
              <a:rPr lang="cs-CZ" sz="2000" dirty="0">
                <a:solidFill>
                  <a:schemeClr val="bg1"/>
                </a:solidFill>
              </a:rPr>
              <a:t>Náklady města		1 551 456 Kč	47%</a:t>
            </a:r>
          </a:p>
          <a:p>
            <a:pPr marL="0" indent="0">
              <a:buFontTx/>
              <a:buNone/>
              <a:defRPr/>
            </a:pPr>
            <a:r>
              <a:rPr lang="cs-CZ" sz="2000" dirty="0">
                <a:solidFill>
                  <a:schemeClr val="bg1"/>
                </a:solidFill>
              </a:rPr>
              <a:t>Další zdroje		1 774 755 Kč	53%</a:t>
            </a:r>
          </a:p>
          <a:p>
            <a:pPr marL="0" indent="0">
              <a:buFontTx/>
              <a:buNone/>
              <a:defRPr/>
            </a:pPr>
            <a:endParaRPr lang="cs-CZ" sz="2000" dirty="0">
              <a:solidFill>
                <a:schemeClr val="bg1"/>
              </a:solidFill>
            </a:endParaRPr>
          </a:p>
        </p:txBody>
      </p:sp>
      <p:pic>
        <p:nvPicPr>
          <p:cNvPr id="35844" name="Obrázek 1">
            <a:extLst>
              <a:ext uri="{FF2B5EF4-FFF2-40B4-BE49-F238E27FC236}">
                <a16:creationId xmlns:a16="http://schemas.microsoft.com/office/drawing/2014/main" id="{67185856-677A-0C4F-9124-15AB6B3B9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284538"/>
            <a:ext cx="4419600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6ED64859-FDC7-994E-8046-C335E7706C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52525"/>
          </a:xfrm>
        </p:spPr>
        <p:txBody>
          <a:bodyPr/>
          <a:lstStyle/>
          <a:p>
            <a:pPr algn="l"/>
            <a:br>
              <a:rPr lang="cs-CZ" altLang="cs-CZ" sz="2400" b="1">
                <a:solidFill>
                  <a:srgbClr val="FFFF00"/>
                </a:solidFill>
              </a:rPr>
            </a:br>
            <a:br>
              <a:rPr lang="cs-CZ" altLang="cs-CZ" sz="2400" b="1">
                <a:solidFill>
                  <a:srgbClr val="FFFF00"/>
                </a:solidFill>
              </a:rPr>
            </a:br>
            <a:r>
              <a:rPr lang="cs-CZ" altLang="cs-CZ" sz="3200" b="1">
                <a:solidFill>
                  <a:srgbClr val="00ADD0"/>
                </a:solidFill>
              </a:rPr>
              <a:t>Priorita 6</a:t>
            </a:r>
            <a:r>
              <a:rPr lang="cs-CZ" altLang="cs-CZ" sz="2400">
                <a:solidFill>
                  <a:schemeClr val="bg1"/>
                </a:solidFill>
              </a:rPr>
              <a:t> </a:t>
            </a:r>
            <a:r>
              <a:rPr lang="cs-CZ" altLang="cs-CZ" sz="3200" b="1">
                <a:solidFill>
                  <a:srgbClr val="00ADD0"/>
                </a:solidFill>
              </a:rPr>
              <a:t>Průřez</a:t>
            </a:r>
            <a:br>
              <a:rPr lang="cs-CZ" altLang="cs-CZ" sz="3200" b="1">
                <a:solidFill>
                  <a:srgbClr val="00ADD0"/>
                </a:solidFill>
              </a:rPr>
            </a:br>
            <a:br>
              <a:rPr lang="cs-CZ" altLang="cs-CZ" sz="2400" b="1">
                <a:solidFill>
                  <a:srgbClr val="FFFF00"/>
                </a:solidFill>
              </a:rPr>
            </a:br>
            <a:endParaRPr lang="cs-CZ" altLang="cs-CZ" sz="2400" b="1">
              <a:solidFill>
                <a:srgbClr val="FFFF00"/>
              </a:solidFill>
            </a:endParaRPr>
          </a:p>
        </p:txBody>
      </p:sp>
      <p:sp>
        <p:nvSpPr>
          <p:cNvPr id="9219" name="Zástupný symbol pro obsah 3">
            <a:extLst>
              <a:ext uri="{FF2B5EF4-FFF2-40B4-BE49-F238E27FC236}">
                <a16:creationId xmlns:a16="http://schemas.microsoft.com/office/drawing/2014/main" id="{4E86F00B-CFBE-83FA-935C-87655416D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88" y="1412875"/>
            <a:ext cx="8229600" cy="48958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sz="2400" b="1" dirty="0">
                <a:solidFill>
                  <a:srgbClr val="00ADD0"/>
                </a:solidFill>
              </a:rPr>
              <a:t>Dařilo se </a:t>
            </a:r>
          </a:p>
          <a:p>
            <a:pPr>
              <a:defRPr/>
            </a:pPr>
            <a:r>
              <a:rPr 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zapojovat cílové skupiny do plánování a realizace projektů a aktivit</a:t>
            </a:r>
          </a:p>
          <a:p>
            <a:pPr>
              <a:defRPr/>
            </a:pPr>
            <a:r>
              <a:rPr 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zajistit informování široké veřejnosti o bezpečnostní situaci </a:t>
            </a:r>
            <a:br>
              <a:rPr 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opatřeních v oblasti prevence kriminality</a:t>
            </a:r>
          </a:p>
          <a:p>
            <a:pPr>
              <a:defRPr/>
            </a:pPr>
            <a:r>
              <a:rPr 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podporovat preventivní programy zaměřené na boj proti virtuální kriminalitě a kyberšikaně</a:t>
            </a:r>
          </a:p>
          <a:p>
            <a:pPr>
              <a:defRPr/>
            </a:pPr>
            <a:r>
              <a:rPr 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podporovat preventivní programy pro osoby žijící rizikovým způsobem života</a:t>
            </a:r>
          </a:p>
          <a:p>
            <a:pPr>
              <a:defRPr/>
            </a:pPr>
            <a:r>
              <a:rPr 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zajistit zvýšení informovanosti veřejnosti, zejména ohrožených cílových skupin o problematice virtuální kriminality a kyberšikany</a:t>
            </a:r>
          </a:p>
          <a:p>
            <a:pPr marL="0" indent="0">
              <a:buFontTx/>
              <a:buNone/>
              <a:defRPr/>
            </a:pPr>
            <a:endParaRPr lang="cs-CZ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>
            <a:extLst>
              <a:ext uri="{FF2B5EF4-FFF2-40B4-BE49-F238E27FC236}">
                <a16:creationId xmlns:a16="http://schemas.microsoft.com/office/drawing/2014/main" id="{5DEEEC51-A545-BC5D-5DB4-29E24672E1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52525"/>
          </a:xfrm>
        </p:spPr>
        <p:txBody>
          <a:bodyPr/>
          <a:lstStyle/>
          <a:p>
            <a:pPr algn="l"/>
            <a:br>
              <a:rPr lang="cs-CZ" altLang="cs-CZ" sz="2400" b="1">
                <a:solidFill>
                  <a:srgbClr val="FFFF00"/>
                </a:solidFill>
              </a:rPr>
            </a:br>
            <a:br>
              <a:rPr lang="cs-CZ" altLang="cs-CZ" sz="2400" b="1">
                <a:solidFill>
                  <a:srgbClr val="FFFF00"/>
                </a:solidFill>
              </a:rPr>
            </a:br>
            <a:r>
              <a:rPr lang="cs-CZ" altLang="cs-CZ" sz="3200" b="1">
                <a:solidFill>
                  <a:srgbClr val="00ADD0"/>
                </a:solidFill>
              </a:rPr>
              <a:t>Nepodařilo se</a:t>
            </a:r>
            <a:br>
              <a:rPr lang="cs-CZ" altLang="cs-CZ" sz="3200" b="1">
                <a:solidFill>
                  <a:srgbClr val="00ADD0"/>
                </a:solidFill>
              </a:rPr>
            </a:br>
            <a:br>
              <a:rPr lang="cs-CZ" altLang="cs-CZ" sz="2400" b="1">
                <a:solidFill>
                  <a:srgbClr val="FFFF00"/>
                </a:solidFill>
              </a:rPr>
            </a:br>
            <a:endParaRPr lang="cs-CZ" altLang="cs-CZ" sz="2400" b="1">
              <a:solidFill>
                <a:srgbClr val="FFFF00"/>
              </a:solidFill>
            </a:endParaRPr>
          </a:p>
        </p:txBody>
      </p:sp>
      <p:sp>
        <p:nvSpPr>
          <p:cNvPr id="9219" name="Zástupný symbol pro obsah 3">
            <a:extLst>
              <a:ext uri="{FF2B5EF4-FFF2-40B4-BE49-F238E27FC236}">
                <a16:creationId xmlns:a16="http://schemas.microsoft.com/office/drawing/2014/main" id="{B9790F82-7939-A206-5499-57C9A33A2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88" y="1412875"/>
            <a:ext cx="8229600" cy="4895850"/>
          </a:xfrm>
        </p:spPr>
        <p:txBody>
          <a:bodyPr/>
          <a:lstStyle/>
          <a:p>
            <a:pPr>
              <a:defRPr/>
            </a:pPr>
            <a:r>
              <a:rPr lang="cs-CZ" sz="2000" dirty="0">
                <a:solidFill>
                  <a:schemeClr val="bg1"/>
                </a:solidFill>
              </a:rPr>
              <a:t>Iniciovat rozšíření SVI také na další aktéry, kterými jsou NNO, školy apod. Nepodařilo se zapojit do sítě Evropské fórum pro bezpečnost ve městech. 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bg1"/>
                </a:solidFill>
                <a:cs typeface="Calibri" panose="020F0502020204030204" pitchFamily="34" charset="0"/>
              </a:rPr>
              <a:t>Vypracovat postup pro informování obětí </a:t>
            </a:r>
            <a:br>
              <a:rPr lang="cs-CZ" altLang="cs-CZ" sz="2000" dirty="0">
                <a:solidFill>
                  <a:schemeClr val="bg1"/>
                </a:solidFill>
                <a:cs typeface="Calibri" panose="020F0502020204030204" pitchFamily="34" charset="0"/>
              </a:rPr>
            </a:br>
            <a:r>
              <a:rPr lang="cs-CZ" altLang="cs-CZ" sz="2000" dirty="0">
                <a:solidFill>
                  <a:schemeClr val="bg1"/>
                </a:solidFill>
                <a:cs typeface="Calibri" panose="020F0502020204030204" pitchFamily="34" charset="0"/>
              </a:rPr>
              <a:t>o poskytovaných službách pro oběti trestné činnosti, realizovat </a:t>
            </a:r>
            <a:br>
              <a:rPr lang="cs-CZ" altLang="cs-CZ" sz="2000" dirty="0">
                <a:solidFill>
                  <a:schemeClr val="bg1"/>
                </a:solidFill>
                <a:cs typeface="Calibri" panose="020F0502020204030204" pitchFamily="34" charset="0"/>
              </a:rPr>
            </a:br>
            <a:r>
              <a:rPr lang="cs-CZ" altLang="cs-CZ" sz="2000" dirty="0">
                <a:solidFill>
                  <a:schemeClr val="bg1"/>
                </a:solidFill>
                <a:cs typeface="Calibri" panose="020F0502020204030204" pitchFamily="34" charset="0"/>
              </a:rPr>
              <a:t>a podporovat programy na utlumování nenávistných postojů a proti </a:t>
            </a:r>
            <a:r>
              <a:rPr lang="cs-CZ" altLang="cs-CZ" sz="2000" dirty="0">
                <a:solidFill>
                  <a:schemeClr val="bg1"/>
                </a:solidFill>
              </a:rPr>
              <a:t>diskriminaci.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bg1"/>
                </a:solidFill>
              </a:rPr>
              <a:t>Zajistit součinnost při kontrolách hygienických </a:t>
            </a:r>
            <a:br>
              <a:rPr lang="cs-CZ" altLang="cs-CZ" sz="2000" dirty="0">
                <a:solidFill>
                  <a:schemeClr val="bg1"/>
                </a:solidFill>
              </a:rPr>
            </a:br>
            <a:r>
              <a:rPr lang="cs-CZ" altLang="cs-CZ" sz="2000" dirty="0">
                <a:solidFill>
                  <a:schemeClr val="bg1"/>
                </a:solidFill>
              </a:rPr>
              <a:t>a bezpečnostních podmínek na ubytovnách, prováděných </a:t>
            </a:r>
            <a:br>
              <a:rPr lang="cs-CZ" altLang="cs-CZ" sz="2000" dirty="0">
                <a:solidFill>
                  <a:schemeClr val="bg1"/>
                </a:solidFill>
              </a:rPr>
            </a:br>
            <a:r>
              <a:rPr lang="cs-CZ" altLang="cs-CZ" sz="2000" dirty="0">
                <a:solidFill>
                  <a:schemeClr val="bg1"/>
                </a:solidFill>
              </a:rPr>
              <a:t>za účelem </a:t>
            </a:r>
            <a: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zajištění adekvátních podmínek ubytovaných.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Iniciovat sjednocení systému odborného vzdělávání </a:t>
            </a:r>
            <a:b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 rámci primární prevence a podporovat certifikované preventivní programy.</a:t>
            </a:r>
          </a:p>
          <a:p>
            <a:pPr>
              <a:defRPr/>
            </a:pPr>
            <a:endParaRPr lang="cs-CZ" altLang="cs-CZ" sz="20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2000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>
              <a:defRPr/>
            </a:pPr>
            <a:endParaRPr lang="cs-CZ" altLang="cs-CZ" sz="2000" dirty="0">
              <a:solidFill>
                <a:schemeClr val="bg1"/>
              </a:solidFill>
            </a:endParaRPr>
          </a:p>
          <a:p>
            <a:pPr>
              <a:defRPr/>
            </a:pPr>
            <a:endParaRPr lang="cs-CZ" sz="2000" dirty="0">
              <a:solidFill>
                <a:schemeClr val="bg1"/>
              </a:solidFill>
            </a:endParaRPr>
          </a:p>
          <a:p>
            <a:pPr>
              <a:defRPr/>
            </a:pPr>
            <a:endParaRPr lang="cs-CZ" sz="2000" dirty="0">
              <a:solidFill>
                <a:schemeClr val="bg1"/>
              </a:solidFill>
            </a:endParaRPr>
          </a:p>
          <a:p>
            <a:pPr marL="0" indent="0">
              <a:buFontTx/>
              <a:buNone/>
              <a:defRPr/>
            </a:pPr>
            <a:endParaRPr lang="cs-CZ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>
            <a:extLst>
              <a:ext uri="{FF2B5EF4-FFF2-40B4-BE49-F238E27FC236}">
                <a16:creationId xmlns:a16="http://schemas.microsoft.com/office/drawing/2014/main" id="{C7046DD9-AEEA-DEB4-DE6D-EB5DB389269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341438"/>
            <a:ext cx="7772400" cy="4535487"/>
          </a:xfrm>
        </p:spPr>
        <p:txBody>
          <a:bodyPr/>
          <a:lstStyle/>
          <a:p>
            <a:pPr algn="l"/>
            <a:br>
              <a:rPr lang="cs-CZ" altLang="cs-CZ">
                <a:solidFill>
                  <a:schemeClr val="bg1"/>
                </a:solidFill>
              </a:rPr>
            </a:br>
            <a:r>
              <a:rPr lang="cs-CZ" altLang="cs-CZ">
                <a:solidFill>
                  <a:schemeClr val="bg1"/>
                </a:solidFill>
              </a:rPr>
              <a:t>Děkuji za pozornost.</a:t>
            </a:r>
            <a:br>
              <a:rPr lang="cs-CZ" altLang="cs-CZ">
                <a:solidFill>
                  <a:schemeClr val="bg1"/>
                </a:solidFill>
              </a:rPr>
            </a:br>
            <a:br>
              <a:rPr lang="cs-CZ" altLang="cs-CZ">
                <a:solidFill>
                  <a:schemeClr val="bg1"/>
                </a:solidFill>
              </a:rPr>
            </a:br>
            <a:r>
              <a:rPr lang="cs-CZ" altLang="cs-CZ" sz="3200">
                <a:solidFill>
                  <a:schemeClr val="bg1"/>
                </a:solidFill>
              </a:rPr>
              <a:t>V případě jakýchkoliv dotazů či postřehů mě neváhejte kontaktovat:</a:t>
            </a:r>
            <a:br>
              <a:rPr lang="cs-CZ" altLang="cs-CZ" sz="3200">
                <a:solidFill>
                  <a:schemeClr val="bg1"/>
                </a:solidFill>
              </a:rPr>
            </a:br>
            <a:br>
              <a:rPr lang="cs-CZ" altLang="cs-CZ" sz="3200">
                <a:solidFill>
                  <a:srgbClr val="FFFF00"/>
                </a:solidFill>
              </a:rPr>
            </a:br>
            <a:r>
              <a:rPr lang="cs-CZ" altLang="cs-CZ">
                <a:solidFill>
                  <a:srgbClr val="FFFF00"/>
                </a:solidFill>
              </a:rPr>
              <a:t> </a:t>
            </a:r>
            <a:br>
              <a:rPr lang="cs-CZ" altLang="cs-CZ">
                <a:solidFill>
                  <a:srgbClr val="FFFF00"/>
                </a:solidFill>
              </a:rPr>
            </a:br>
            <a:br>
              <a:rPr lang="cs-CZ" altLang="cs-CZ">
                <a:solidFill>
                  <a:srgbClr val="FFFF00"/>
                </a:solidFill>
              </a:rPr>
            </a:br>
            <a:br>
              <a:rPr lang="cs-CZ" altLang="cs-CZ">
                <a:solidFill>
                  <a:schemeClr val="bg1"/>
                </a:solidFill>
              </a:rPr>
            </a:br>
            <a:endParaRPr lang="cs-CZ" altLang="cs-CZ" b="1">
              <a:solidFill>
                <a:schemeClr val="bg1"/>
              </a:solidFill>
            </a:endParaRPr>
          </a:p>
        </p:txBody>
      </p:sp>
      <p:sp>
        <p:nvSpPr>
          <p:cNvPr id="41987" name="Podnadpis 2">
            <a:extLst>
              <a:ext uri="{FF2B5EF4-FFF2-40B4-BE49-F238E27FC236}">
                <a16:creationId xmlns:a16="http://schemas.microsoft.com/office/drawing/2014/main" id="{3730135E-09DE-025F-1B9D-3897AA019D7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232650" cy="1752600"/>
          </a:xfrm>
        </p:spPr>
        <p:txBody>
          <a:bodyPr/>
          <a:lstStyle/>
          <a:p>
            <a:pPr algn="r"/>
            <a:endParaRPr lang="cs-CZ" altLang="cs-CZ" sz="2400">
              <a:solidFill>
                <a:schemeClr val="bg1"/>
              </a:solidFill>
            </a:endParaRPr>
          </a:p>
          <a:p>
            <a:pPr algn="r"/>
            <a:endParaRPr lang="cs-CZ" altLang="cs-CZ" sz="2400">
              <a:solidFill>
                <a:schemeClr val="bg1"/>
              </a:solidFill>
            </a:endParaRPr>
          </a:p>
          <a:p>
            <a:pPr algn="r"/>
            <a:r>
              <a:rPr lang="cs-CZ" altLang="cs-CZ" sz="2400">
                <a:solidFill>
                  <a:schemeClr val="bg1"/>
                </a:solidFill>
              </a:rPr>
              <a:t>Helena Kuzníková</a:t>
            </a:r>
          </a:p>
          <a:p>
            <a:pPr algn="r"/>
            <a:r>
              <a:rPr lang="cs-CZ" altLang="cs-CZ" sz="2400">
                <a:solidFill>
                  <a:schemeClr val="bg1"/>
                </a:solidFill>
              </a:rPr>
              <a:t>Magistrát města Ostravy</a:t>
            </a:r>
          </a:p>
          <a:p>
            <a:pPr algn="r"/>
            <a:endParaRPr lang="cs-CZ" altLang="cs-CZ" sz="2400">
              <a:solidFill>
                <a:schemeClr val="bg1"/>
              </a:solidFill>
            </a:endParaRPr>
          </a:p>
          <a:p>
            <a:pPr algn="r"/>
            <a:endParaRPr lang="cs-CZ" altLang="cs-CZ" sz="2800">
              <a:solidFill>
                <a:schemeClr val="bg1"/>
              </a:solidFill>
            </a:endParaRPr>
          </a:p>
          <a:p>
            <a:pPr algn="r"/>
            <a:endParaRPr lang="cs-CZ" altLang="cs-CZ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8CBEC329-CBA6-1D53-5781-B72E287783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993775"/>
          </a:xfrm>
        </p:spPr>
        <p:txBody>
          <a:bodyPr/>
          <a:lstStyle/>
          <a:p>
            <a:pPr marL="514350" indent="-514350" algn="l"/>
            <a:r>
              <a:rPr lang="cs-CZ" altLang="cs-CZ" sz="4000" b="1">
                <a:solidFill>
                  <a:srgbClr val="00ADD0"/>
                </a:solidFill>
              </a:rPr>
              <a:t>STRATEGIE PK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3C55A1E-9567-05D3-93C4-A00019BA3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4679950"/>
          </a:xfrm>
        </p:spPr>
        <p:txBody>
          <a:bodyPr/>
          <a:lstStyle/>
          <a:p>
            <a:pPr>
              <a:defRPr/>
            </a:pPr>
            <a:endParaRPr lang="cs-CZ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cs-CZ" sz="2400" b="1" dirty="0">
                <a:solidFill>
                  <a:schemeClr val="bg1"/>
                </a:solidFill>
                <a:cs typeface="Times New Roman" panose="02020603050405020304" pitchFamily="18" charset="0"/>
              </a:rPr>
              <a:t>PRIORITY</a:t>
            </a:r>
          </a:p>
          <a:p>
            <a:pPr marL="0" indent="0" algn="just">
              <a:buFontTx/>
              <a:buNone/>
              <a:defRPr/>
            </a:pPr>
            <a:endParaRPr lang="cs-CZ" altLang="cs-CZ" sz="1800" b="1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marL="0" indent="0" algn="just">
              <a:buFontTx/>
              <a:buNone/>
              <a:defRPr/>
            </a:pPr>
            <a:r>
              <a:rPr lang="cs-CZ" altLang="cs-CZ" sz="1800" b="1" dirty="0">
                <a:solidFill>
                  <a:schemeClr val="bg1"/>
                </a:solidFill>
                <a:cs typeface="Calibri" panose="020F0502020204030204" pitchFamily="34" charset="0"/>
              </a:rPr>
              <a:t>Priorita 1 – Rozvoj systému prevence kriminality</a:t>
            </a:r>
          </a:p>
          <a:p>
            <a:pPr marL="0" indent="0" algn="just">
              <a:buFontTx/>
              <a:buNone/>
              <a:defRPr/>
            </a:pPr>
            <a:r>
              <a:rPr lang="cs-CZ" altLang="cs-CZ" sz="18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Priorita 2 – Pomoc a poradenství obětem</a:t>
            </a:r>
            <a:endParaRPr lang="cs-CZ" altLang="cs-CZ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cs-CZ" altLang="cs-CZ" sz="18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Priorita 3 – Práce s pachateli</a:t>
            </a:r>
            <a:endParaRPr lang="cs-CZ" altLang="cs-CZ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cs-CZ" altLang="cs-CZ" sz="18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Priorita 4 – Řešení problémů v sociálně vyloučených lokalitách</a:t>
            </a:r>
            <a:endParaRPr lang="cs-CZ" altLang="cs-CZ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cs-CZ" altLang="cs-CZ" sz="18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Priorita 5 – Prevence kriminality dětí a mládeže</a:t>
            </a:r>
            <a:endParaRPr lang="cs-CZ" altLang="cs-CZ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cs-CZ" altLang="cs-CZ" sz="18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Priorita 6 – Průřezová a další specifická opatření</a:t>
            </a:r>
            <a:endParaRPr lang="cs-CZ" altLang="cs-CZ" sz="18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  <a:defRPr/>
            </a:pPr>
            <a:endParaRPr lang="cs-CZ" sz="1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cs-CZ" sz="1800" b="1" dirty="0">
                <a:solidFill>
                  <a:schemeClr val="bg1"/>
                </a:solidFill>
                <a:cs typeface="Times New Roman" panose="02020603050405020304" pitchFamily="18" charset="0"/>
              </a:rPr>
              <a:t>Strategie PK zahrnovala celkem 74 plánovaných aktivit v 6 prioritách.</a:t>
            </a:r>
          </a:p>
          <a:p>
            <a:pPr marL="0" indent="0" algn="just">
              <a:buFontTx/>
              <a:buNone/>
              <a:defRPr/>
            </a:pPr>
            <a:endParaRPr lang="cs-CZ" sz="1800" b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A2807426-92B5-2546-08F8-6E25BC6D7B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993775"/>
          </a:xfrm>
        </p:spPr>
        <p:txBody>
          <a:bodyPr/>
          <a:lstStyle/>
          <a:p>
            <a:pPr marL="514350" indent="-514350" algn="l"/>
            <a:r>
              <a:rPr lang="cs-CZ" altLang="cs-CZ" sz="3200" b="1">
                <a:solidFill>
                  <a:srgbClr val="00ADD0"/>
                </a:solidFill>
              </a:rPr>
              <a:t>Naplňování STRATEGIE PK v roce 2022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D34136F-BD53-9150-5A04-E99EB6BF5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4679950"/>
          </a:xfrm>
        </p:spPr>
        <p:txBody>
          <a:bodyPr/>
          <a:lstStyle/>
          <a:p>
            <a:pPr>
              <a:defRPr/>
            </a:pPr>
            <a:endParaRPr lang="cs-CZ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sz="2000" dirty="0">
                <a:solidFill>
                  <a:schemeClr val="bg1"/>
                </a:solidFill>
                <a:cs typeface="Times New Roman" panose="02020603050405020304" pitchFamily="18" charset="0"/>
              </a:rPr>
              <a:t>Na území města působilo v roce 2022 v oblasti prevence kriminality celkem 58 subjektů, které realizovaly 86 preventivních aktivit </a:t>
            </a:r>
            <a:br>
              <a:rPr lang="cs-CZ" sz="200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cs-CZ" sz="2000" dirty="0">
                <a:solidFill>
                  <a:schemeClr val="bg1"/>
                </a:solidFill>
                <a:cs typeface="Times New Roman" panose="02020603050405020304" pitchFamily="18" charset="0"/>
              </a:rPr>
              <a:t>a poskytovaly 5 sociálních služeb (převládaly aktivity a služby v oblasti sociální prevence (78), dále vzdělávací aktivity (9). </a:t>
            </a:r>
          </a:p>
          <a:p>
            <a:pPr>
              <a:defRPr/>
            </a:pPr>
            <a:r>
              <a:rPr lang="cs-CZ" sz="2000" dirty="0">
                <a:solidFill>
                  <a:schemeClr val="bg1"/>
                </a:solidFill>
                <a:cs typeface="Times New Roman" panose="02020603050405020304" pitchFamily="18" charset="0"/>
              </a:rPr>
              <a:t>Nejvíce aktivit a služeb se zaměřovalo na prevenci kriminality dětí </a:t>
            </a:r>
            <a:br>
              <a:rPr lang="cs-CZ" sz="200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cs-CZ" sz="2000" dirty="0">
                <a:solidFill>
                  <a:schemeClr val="bg1"/>
                </a:solidFill>
                <a:cs typeface="Times New Roman" panose="02020603050405020304" pitchFamily="18" charset="0"/>
              </a:rPr>
              <a:t>a mládeže (45 aktivit a 2 služby), dále pak na řešení problémů v sociálně vyloučených lokalitách (16 aktivit). </a:t>
            </a:r>
          </a:p>
          <a:p>
            <a:pPr>
              <a:defRPr/>
            </a:pPr>
            <a:r>
              <a:rPr lang="cs-CZ" sz="2000" dirty="0">
                <a:solidFill>
                  <a:schemeClr val="bg1"/>
                </a:solidFill>
                <a:cs typeface="Times New Roman" panose="02020603050405020304" pitchFamily="18" charset="0"/>
              </a:rPr>
              <a:t>Ze 74 aktivit se většinu podařilo naplnit zcela nebo částečně (naplněno bylo 45 aktivit, částečně bylo splněno 21 aktivit). </a:t>
            </a:r>
          </a:p>
          <a:p>
            <a:pPr>
              <a:defRPr/>
            </a:pPr>
            <a:r>
              <a:rPr lang="cs-CZ" sz="2000" dirty="0">
                <a:solidFill>
                  <a:schemeClr val="bg1"/>
                </a:solidFill>
                <a:cs typeface="Times New Roman" panose="02020603050405020304" pitchFamily="18" charset="0"/>
              </a:rPr>
              <a:t>Osm aktivit se, převážně z objektivních důvodů, naplnit nepodařilo. </a:t>
            </a:r>
          </a:p>
          <a:p>
            <a:pPr marL="0" indent="0">
              <a:buFontTx/>
              <a:buNone/>
              <a:defRPr/>
            </a:pPr>
            <a:endParaRPr lang="cs-CZ" sz="1800" b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503E1319-F8F6-082F-3EF0-69E743F1A5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993775"/>
          </a:xfrm>
        </p:spPr>
        <p:txBody>
          <a:bodyPr/>
          <a:lstStyle/>
          <a:p>
            <a:pPr marL="514350" indent="-514350" algn="l"/>
            <a:r>
              <a:rPr lang="cs-CZ" altLang="cs-CZ" sz="3200" b="1">
                <a:solidFill>
                  <a:srgbClr val="00ADD0"/>
                </a:solidFill>
              </a:rPr>
              <a:t>Naplňování STRATEGIE PK v roce 2022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C8B8D34-1D45-45CA-EEE0-7845239A7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cs-CZ" sz="2400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Financování prevence kriminality 2022</a:t>
            </a:r>
          </a:p>
          <a:p>
            <a:pPr marL="0" indent="0">
              <a:buFontTx/>
              <a:buNone/>
              <a:defRPr/>
            </a:pPr>
            <a:r>
              <a:rPr lang="cs-CZ" sz="20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Náklady města		17 714 000 Kč	37%</a:t>
            </a:r>
          </a:p>
          <a:p>
            <a:pPr marL="0" indent="0">
              <a:buFontTx/>
              <a:buNone/>
              <a:defRPr/>
            </a:pPr>
            <a:r>
              <a:rPr lang="cs-CZ" sz="20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Další zdroje		30 372 000 Kč	63%</a:t>
            </a:r>
          </a:p>
          <a:p>
            <a:pPr marL="0" indent="0">
              <a:buFontTx/>
              <a:buNone/>
              <a:defRPr/>
            </a:pPr>
            <a:r>
              <a:rPr lang="cs-CZ" sz="20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Celkové náklady	48 086 000 Kč	100%</a:t>
            </a:r>
          </a:p>
          <a:p>
            <a:pPr marL="0" indent="0">
              <a:buFontTx/>
              <a:buNone/>
              <a:defRPr/>
            </a:pPr>
            <a:endParaRPr lang="cs-CZ" sz="2000" b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cs-CZ" sz="1800" b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268" name="Obrázek 2">
            <a:extLst>
              <a:ext uri="{FF2B5EF4-FFF2-40B4-BE49-F238E27FC236}">
                <a16:creationId xmlns:a16="http://schemas.microsoft.com/office/drawing/2014/main" id="{78CE7B77-ADFB-61FF-80AD-C080666BB2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429000"/>
            <a:ext cx="4584700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670AFEE8-9B44-8E3C-8C06-EC2D0C503E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52525"/>
          </a:xfrm>
        </p:spPr>
        <p:txBody>
          <a:bodyPr/>
          <a:lstStyle/>
          <a:p>
            <a:pPr algn="l"/>
            <a:br>
              <a:rPr lang="cs-CZ" altLang="cs-CZ" sz="2400" b="1">
                <a:solidFill>
                  <a:srgbClr val="FFFF00"/>
                </a:solidFill>
              </a:rPr>
            </a:br>
            <a:br>
              <a:rPr lang="cs-CZ" altLang="cs-CZ" sz="2400" b="1">
                <a:solidFill>
                  <a:srgbClr val="FFFF00"/>
                </a:solidFill>
              </a:rPr>
            </a:br>
            <a:r>
              <a:rPr lang="cs-CZ" altLang="cs-CZ" sz="3200" b="1">
                <a:solidFill>
                  <a:srgbClr val="00ADD0"/>
                </a:solidFill>
              </a:rPr>
              <a:t>Naplňování STRATEGIE PK v roce 2022</a:t>
            </a:r>
            <a:br>
              <a:rPr lang="cs-CZ" altLang="cs-CZ" sz="4000" b="1">
                <a:solidFill>
                  <a:srgbClr val="FFFF00"/>
                </a:solidFill>
              </a:rPr>
            </a:br>
            <a:br>
              <a:rPr lang="cs-CZ" altLang="cs-CZ" sz="4000" b="1">
                <a:solidFill>
                  <a:srgbClr val="FFFF00"/>
                </a:solidFill>
              </a:rPr>
            </a:br>
            <a:endParaRPr lang="cs-CZ" altLang="cs-CZ" sz="4000" b="1">
              <a:solidFill>
                <a:srgbClr val="FFFF00"/>
              </a:solidFill>
            </a:endParaRPr>
          </a:p>
        </p:txBody>
      </p:sp>
      <p:sp>
        <p:nvSpPr>
          <p:cNvPr id="20" name="Zástupný obsah 19">
            <a:extLst>
              <a:ext uri="{FF2B5EF4-FFF2-40B4-BE49-F238E27FC236}">
                <a16:creationId xmlns:a16="http://schemas.microsoft.com/office/drawing/2014/main" id="{9F8D0502-DE8B-2B3C-0210-8017906E3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50403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sz="2400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Financování dle priorit	</a:t>
            </a:r>
          </a:p>
          <a:p>
            <a:pPr marL="0" indent="0">
              <a:buFontTx/>
              <a:buNone/>
              <a:defRPr/>
            </a:pPr>
            <a:r>
              <a:rPr lang="cs-CZ" sz="1400" b="1" dirty="0">
                <a:solidFill>
                  <a:schemeClr val="bg1"/>
                </a:solidFill>
              </a:rPr>
              <a:t>Priorita	Celkové náklady	Náklady města	Procent</a:t>
            </a:r>
          </a:p>
          <a:p>
            <a:pPr marL="0" indent="0">
              <a:buFontTx/>
              <a:buNone/>
              <a:defRPr/>
            </a:pPr>
            <a:r>
              <a:rPr lang="cs-CZ" sz="1400" dirty="0">
                <a:solidFill>
                  <a:schemeClr val="bg1"/>
                </a:solidFill>
              </a:rPr>
              <a:t>Priorita 1	     439 000 Kč	     439 000 Kč	    3%</a:t>
            </a:r>
          </a:p>
          <a:p>
            <a:pPr marL="0" indent="0">
              <a:buFontTx/>
              <a:buNone/>
              <a:defRPr/>
            </a:pPr>
            <a:r>
              <a:rPr lang="cs-CZ" sz="1400" dirty="0">
                <a:solidFill>
                  <a:schemeClr val="bg1"/>
                </a:solidFill>
              </a:rPr>
              <a:t>Priorita 2	  5 545 000 Kč	     942 000 Kč	    5%</a:t>
            </a:r>
          </a:p>
          <a:p>
            <a:pPr marL="0" indent="0">
              <a:buFontTx/>
              <a:buNone/>
              <a:defRPr/>
            </a:pPr>
            <a:r>
              <a:rPr lang="cs-CZ" sz="1400" dirty="0">
                <a:solidFill>
                  <a:schemeClr val="bg1"/>
                </a:solidFill>
              </a:rPr>
              <a:t>Priorita 3	  6 446 000 Kč	  1 317 000 Kč	    7%</a:t>
            </a:r>
          </a:p>
          <a:p>
            <a:pPr marL="0" indent="0">
              <a:buFontTx/>
              <a:buNone/>
              <a:defRPr/>
            </a:pPr>
            <a:r>
              <a:rPr lang="cs-CZ" sz="1400" dirty="0">
                <a:solidFill>
                  <a:schemeClr val="bg1"/>
                </a:solidFill>
              </a:rPr>
              <a:t>Priorita 4	  9 208 000 Kč	  2 330 000 Kč	  13%</a:t>
            </a:r>
          </a:p>
          <a:p>
            <a:pPr marL="0" indent="0">
              <a:buFontTx/>
              <a:buNone/>
              <a:defRPr/>
            </a:pPr>
            <a:r>
              <a:rPr lang="cs-CZ" sz="1400" dirty="0">
                <a:solidFill>
                  <a:schemeClr val="bg1"/>
                </a:solidFill>
              </a:rPr>
              <a:t>Priorita 5	23 122 000 Kč	11 134 000 Kč	  63%</a:t>
            </a:r>
          </a:p>
          <a:p>
            <a:pPr marL="0" indent="0">
              <a:buFontTx/>
              <a:buNone/>
              <a:defRPr/>
            </a:pPr>
            <a:r>
              <a:rPr lang="cs-CZ" sz="1400" dirty="0">
                <a:solidFill>
                  <a:schemeClr val="bg1"/>
                </a:solidFill>
              </a:rPr>
              <a:t>Priorita 6 	  3 326 000 Kč	  1 552 000 Kč	    9%</a:t>
            </a:r>
          </a:p>
          <a:p>
            <a:pPr marL="0" indent="0">
              <a:buFontTx/>
              <a:buNone/>
              <a:defRPr/>
            </a:pPr>
            <a:r>
              <a:rPr lang="cs-CZ" sz="1400" dirty="0">
                <a:solidFill>
                  <a:schemeClr val="bg1"/>
                </a:solidFill>
              </a:rPr>
              <a:t>Celkem	48 086 000 Kč	17 714 000 Kč	100%</a:t>
            </a:r>
          </a:p>
          <a:p>
            <a:pPr marL="0" indent="0">
              <a:buFontTx/>
              <a:buNone/>
              <a:defRPr/>
            </a:pPr>
            <a:endParaRPr lang="cs-CZ" dirty="0"/>
          </a:p>
        </p:txBody>
      </p:sp>
      <p:pic>
        <p:nvPicPr>
          <p:cNvPr id="13316" name="Obrázek 1">
            <a:extLst>
              <a:ext uri="{FF2B5EF4-FFF2-40B4-BE49-F238E27FC236}">
                <a16:creationId xmlns:a16="http://schemas.microsoft.com/office/drawing/2014/main" id="{9D608606-580D-BC32-4BCF-EB16AF2648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784600"/>
            <a:ext cx="4279900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4DB358EE-EC1E-8113-D5A6-DAE319F145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7013"/>
            <a:ext cx="8229600" cy="1152525"/>
          </a:xfrm>
        </p:spPr>
        <p:txBody>
          <a:bodyPr/>
          <a:lstStyle/>
          <a:p>
            <a:pPr algn="l"/>
            <a:br>
              <a:rPr lang="cs-CZ" altLang="cs-CZ" sz="2400" b="1">
                <a:solidFill>
                  <a:srgbClr val="FFFF00"/>
                </a:solidFill>
              </a:rPr>
            </a:br>
            <a:br>
              <a:rPr lang="cs-CZ" altLang="cs-CZ" sz="2400" b="1">
                <a:solidFill>
                  <a:srgbClr val="FFFF00"/>
                </a:solidFill>
              </a:rPr>
            </a:br>
            <a:r>
              <a:rPr lang="cs-CZ" altLang="cs-CZ" sz="3200" b="1">
                <a:solidFill>
                  <a:srgbClr val="00ADD0"/>
                </a:solidFill>
              </a:rPr>
              <a:t>Priorita 1 Rozvoj systému prevence</a:t>
            </a:r>
            <a:br>
              <a:rPr lang="cs-CZ" altLang="cs-CZ" sz="2400" b="1">
                <a:solidFill>
                  <a:srgbClr val="FFFF00"/>
                </a:solidFill>
              </a:rPr>
            </a:br>
            <a:br>
              <a:rPr lang="cs-CZ" altLang="cs-CZ" sz="2400" b="1">
                <a:solidFill>
                  <a:srgbClr val="FFFF00"/>
                </a:solidFill>
              </a:rPr>
            </a:br>
            <a:endParaRPr lang="cs-CZ" altLang="cs-CZ" sz="2400" b="1">
              <a:solidFill>
                <a:srgbClr val="FFFF00"/>
              </a:solidFill>
            </a:endParaRPr>
          </a:p>
        </p:txBody>
      </p:sp>
      <p:sp>
        <p:nvSpPr>
          <p:cNvPr id="9219" name="Zástupný symbol pro obsah 3">
            <a:extLst>
              <a:ext uri="{FF2B5EF4-FFF2-40B4-BE49-F238E27FC236}">
                <a16:creationId xmlns:a16="http://schemas.microsoft.com/office/drawing/2014/main" id="{18B86A6E-D2AB-F921-A3F2-C973CE445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679950"/>
          </a:xfrm>
        </p:spPr>
        <p:txBody>
          <a:bodyPr/>
          <a:lstStyle/>
          <a:p>
            <a:pPr marL="0" lvl="2" indent="0" eaLnBrk="1" fontAlgn="t" hangingPunct="1">
              <a:buFontTx/>
              <a:buNone/>
              <a:defRPr/>
            </a:pPr>
            <a:r>
              <a:rPr lang="cs-CZ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Financování Priorita 1 </a:t>
            </a:r>
            <a:r>
              <a:rPr lang="cs-CZ" sz="2000" dirty="0">
                <a:solidFill>
                  <a:schemeClr val="bg1"/>
                </a:solidFill>
              </a:rPr>
              <a:t>	</a:t>
            </a:r>
          </a:p>
          <a:p>
            <a:pPr marL="0" lvl="2" indent="0" eaLnBrk="1" fontAlgn="t" hangingPunct="1">
              <a:buFontTx/>
              <a:buNone/>
              <a:defRPr/>
            </a:pPr>
            <a:r>
              <a:rPr lang="cs-CZ" sz="2000" dirty="0">
                <a:solidFill>
                  <a:schemeClr val="bg1"/>
                </a:solidFill>
              </a:rPr>
              <a:t>Celkové náklady	439 000 Kč	100%</a:t>
            </a:r>
          </a:p>
          <a:p>
            <a:pPr marL="0" lvl="2" indent="0" eaLnBrk="1" fontAlgn="t" hangingPunct="1">
              <a:buFontTx/>
              <a:buNone/>
              <a:defRPr/>
            </a:pPr>
            <a:r>
              <a:rPr lang="cs-CZ" sz="2000" dirty="0">
                <a:solidFill>
                  <a:schemeClr val="bg1"/>
                </a:solidFill>
              </a:rPr>
              <a:t>Náklady města		439 000 Kč	100%</a:t>
            </a:r>
          </a:p>
        </p:txBody>
      </p:sp>
      <p:pic>
        <p:nvPicPr>
          <p:cNvPr id="15364" name="Obrázek 1">
            <a:extLst>
              <a:ext uri="{FF2B5EF4-FFF2-40B4-BE49-F238E27FC236}">
                <a16:creationId xmlns:a16="http://schemas.microsoft.com/office/drawing/2014/main" id="{EB840769-0A2D-706C-AF88-4EED027DD7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924175"/>
            <a:ext cx="458470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C1F5CA86-54B4-0D3A-9969-18DFCD9C05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52525"/>
          </a:xfrm>
        </p:spPr>
        <p:txBody>
          <a:bodyPr/>
          <a:lstStyle/>
          <a:p>
            <a:pPr algn="l"/>
            <a:br>
              <a:rPr lang="cs-CZ" altLang="cs-CZ" sz="2400" b="1">
                <a:solidFill>
                  <a:srgbClr val="FFFF00"/>
                </a:solidFill>
              </a:rPr>
            </a:br>
            <a:br>
              <a:rPr lang="cs-CZ" altLang="cs-CZ" sz="2400" b="1">
                <a:solidFill>
                  <a:srgbClr val="FFFF00"/>
                </a:solidFill>
              </a:rPr>
            </a:br>
            <a:r>
              <a:rPr lang="cs-CZ" altLang="cs-CZ" sz="3200" b="1">
                <a:solidFill>
                  <a:srgbClr val="00ADD0"/>
                </a:solidFill>
              </a:rPr>
              <a:t>Priorita 1 Rozvoj systému prevence</a:t>
            </a:r>
            <a:br>
              <a:rPr lang="cs-CZ" altLang="cs-CZ" sz="2400" b="1">
                <a:solidFill>
                  <a:srgbClr val="FFFF00"/>
                </a:solidFill>
              </a:rPr>
            </a:br>
            <a:br>
              <a:rPr lang="cs-CZ" altLang="cs-CZ" sz="2400" b="1">
                <a:solidFill>
                  <a:srgbClr val="FFFF00"/>
                </a:solidFill>
              </a:rPr>
            </a:br>
            <a:endParaRPr lang="cs-CZ" altLang="cs-CZ" sz="2400" b="1">
              <a:solidFill>
                <a:srgbClr val="FFFF00"/>
              </a:solidFill>
            </a:endParaRPr>
          </a:p>
        </p:txBody>
      </p:sp>
      <p:sp>
        <p:nvSpPr>
          <p:cNvPr id="25603" name="Zástupný symbol pro obsah 3">
            <a:extLst>
              <a:ext uri="{FF2B5EF4-FFF2-40B4-BE49-F238E27FC236}">
                <a16:creationId xmlns:a16="http://schemas.microsoft.com/office/drawing/2014/main" id="{633FC30F-A661-6FEF-2DBA-9F5D793B3F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229600" cy="46799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altLang="cs-CZ" sz="2400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Podařilo se 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bg1"/>
                </a:solidFill>
              </a:rPr>
              <a:t>organizačně (institucionálně) zabezpečit systém prevence kriminality a financování aktivit v oblasti prevence kriminality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bg1"/>
                </a:solidFill>
              </a:rPr>
              <a:t>byly prováděny pravidelné kontroly efektivního využívání finančních prostředků z rozpočtu SMO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bg1"/>
                </a:solidFill>
              </a:rPr>
              <a:t>město podporovalo pracovní skupiny včetně nové pracovní skupiny Pachatelé a sdílení informací mezi aktéry uvnitř pracovních skupin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bg1"/>
                </a:solidFill>
              </a:rPr>
              <a:t>byl zajištěn provoz SVI a realizovány potřebné změny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bg1"/>
                </a:solidFill>
              </a:rPr>
              <a:t>byly podporovány a zajišťovány vzdělávací akce „na míru“, využívány vědecko-výzkumné kapacity a analytická práce organizací, mapovány aktuální trendy</a:t>
            </a:r>
            <a:br>
              <a:rPr lang="cs-CZ" altLang="cs-CZ" sz="2000" dirty="0">
                <a:solidFill>
                  <a:schemeClr val="bg1"/>
                </a:solidFill>
              </a:rPr>
            </a:br>
            <a:endParaRPr lang="cs-CZ" altLang="cs-CZ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3B9EA1B0-4377-E978-3D75-21D14DDA06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52525"/>
          </a:xfrm>
        </p:spPr>
        <p:txBody>
          <a:bodyPr/>
          <a:lstStyle/>
          <a:p>
            <a:pPr algn="l"/>
            <a:br>
              <a:rPr lang="cs-CZ" altLang="cs-CZ" sz="2400" b="1">
                <a:solidFill>
                  <a:srgbClr val="FFFF00"/>
                </a:solidFill>
              </a:rPr>
            </a:br>
            <a:br>
              <a:rPr lang="cs-CZ" altLang="cs-CZ" sz="2400" b="1">
                <a:solidFill>
                  <a:srgbClr val="FFFF00"/>
                </a:solidFill>
              </a:rPr>
            </a:br>
            <a:r>
              <a:rPr lang="cs-CZ" altLang="cs-CZ" sz="3200" b="1">
                <a:solidFill>
                  <a:srgbClr val="00ADD0"/>
                </a:solidFill>
              </a:rPr>
              <a:t>Priorita 2 Pomoc a poradenství obětem</a:t>
            </a:r>
            <a:br>
              <a:rPr lang="cs-CZ" altLang="cs-CZ" sz="2400" b="1">
                <a:solidFill>
                  <a:srgbClr val="FFFF00"/>
                </a:solidFill>
              </a:rPr>
            </a:br>
            <a:br>
              <a:rPr lang="cs-CZ" altLang="cs-CZ" sz="2400" b="1">
                <a:solidFill>
                  <a:srgbClr val="FFFF00"/>
                </a:solidFill>
              </a:rPr>
            </a:br>
            <a:endParaRPr lang="cs-CZ" altLang="cs-CZ" sz="2400" b="1">
              <a:solidFill>
                <a:srgbClr val="FFFF00"/>
              </a:solidFill>
            </a:endParaRPr>
          </a:p>
        </p:txBody>
      </p:sp>
      <p:sp>
        <p:nvSpPr>
          <p:cNvPr id="9219" name="Zástupný symbol pro obsah 3">
            <a:extLst>
              <a:ext uri="{FF2B5EF4-FFF2-40B4-BE49-F238E27FC236}">
                <a16:creationId xmlns:a16="http://schemas.microsoft.com/office/drawing/2014/main" id="{AD83ED6F-A044-EC30-9D0E-7F446586B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88" y="1628775"/>
            <a:ext cx="8229600" cy="46799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sz="2400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Financování Priorita 2 </a:t>
            </a:r>
            <a:r>
              <a:rPr lang="cs-CZ" sz="2000" dirty="0">
                <a:solidFill>
                  <a:schemeClr val="bg1"/>
                </a:solidFill>
              </a:rPr>
              <a:t>		</a:t>
            </a:r>
          </a:p>
          <a:p>
            <a:pPr marL="0" indent="0">
              <a:buFontTx/>
              <a:buNone/>
              <a:defRPr/>
            </a:pPr>
            <a:r>
              <a:rPr lang="cs-CZ" sz="2000" dirty="0">
                <a:solidFill>
                  <a:schemeClr val="bg1"/>
                </a:solidFill>
              </a:rPr>
              <a:t>Celkové náklady	5 544 801 Kč	100%</a:t>
            </a:r>
          </a:p>
          <a:p>
            <a:pPr marL="0" indent="0">
              <a:buFontTx/>
              <a:buNone/>
              <a:defRPr/>
            </a:pPr>
            <a:r>
              <a:rPr lang="cs-CZ" sz="2000" dirty="0">
                <a:solidFill>
                  <a:schemeClr val="bg1"/>
                </a:solidFill>
              </a:rPr>
              <a:t>Náklady města		   942 000 Kč	17%</a:t>
            </a:r>
          </a:p>
          <a:p>
            <a:pPr marL="0" indent="0">
              <a:buFontTx/>
              <a:buNone/>
              <a:defRPr/>
            </a:pPr>
            <a:r>
              <a:rPr lang="cs-CZ" sz="2000" dirty="0">
                <a:solidFill>
                  <a:schemeClr val="bg1"/>
                </a:solidFill>
              </a:rPr>
              <a:t>Další zdroje		4 602 801 Kč	83%</a:t>
            </a:r>
          </a:p>
          <a:p>
            <a:pPr marL="0" indent="0">
              <a:buFontTx/>
              <a:buNone/>
              <a:defRPr/>
            </a:pPr>
            <a:endParaRPr lang="cs-CZ" sz="2000" dirty="0">
              <a:solidFill>
                <a:schemeClr val="bg1"/>
              </a:solidFill>
            </a:endParaRPr>
          </a:p>
          <a:p>
            <a:pPr marL="0" indent="0">
              <a:buFontTx/>
              <a:buNone/>
              <a:defRPr/>
            </a:pPr>
            <a:endParaRPr lang="cs-CZ" sz="2000" dirty="0">
              <a:solidFill>
                <a:schemeClr val="bg1"/>
              </a:solidFill>
            </a:endParaRPr>
          </a:p>
          <a:p>
            <a:pPr marL="0" indent="0">
              <a:buFontTx/>
              <a:buNone/>
              <a:defRPr/>
            </a:pPr>
            <a:endParaRPr lang="cs-CZ" sz="2000" dirty="0">
              <a:solidFill>
                <a:schemeClr val="bg1"/>
              </a:solidFill>
            </a:endParaRPr>
          </a:p>
          <a:p>
            <a:pPr marL="0" indent="0">
              <a:buFontTx/>
              <a:buNone/>
              <a:defRPr/>
            </a:pPr>
            <a:endParaRPr lang="cs-CZ" sz="2000" dirty="0">
              <a:solidFill>
                <a:schemeClr val="bg1"/>
              </a:solidFill>
            </a:endParaRPr>
          </a:p>
          <a:p>
            <a:pPr marL="0" indent="0">
              <a:buFontTx/>
              <a:buNone/>
              <a:defRPr/>
            </a:pPr>
            <a:endParaRPr lang="cs-CZ" sz="2000" dirty="0">
              <a:solidFill>
                <a:schemeClr val="bg1"/>
              </a:solidFill>
            </a:endParaRPr>
          </a:p>
          <a:p>
            <a:pPr marL="0" indent="0">
              <a:buFontTx/>
              <a:buNone/>
              <a:defRPr/>
            </a:pPr>
            <a:endParaRPr lang="cs-CZ" sz="2000" dirty="0">
              <a:solidFill>
                <a:schemeClr val="bg1"/>
              </a:solidFill>
            </a:endParaRPr>
          </a:p>
        </p:txBody>
      </p:sp>
      <p:pic>
        <p:nvPicPr>
          <p:cNvPr id="19460" name="Obrázek 1">
            <a:extLst>
              <a:ext uri="{FF2B5EF4-FFF2-40B4-BE49-F238E27FC236}">
                <a16:creationId xmlns:a16="http://schemas.microsoft.com/office/drawing/2014/main" id="{418815F3-2E27-D8BA-D1B1-CF4AA1C0E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3384550"/>
            <a:ext cx="459105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01C7189F-831B-A4E7-C873-86C6F13080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52525"/>
          </a:xfrm>
        </p:spPr>
        <p:txBody>
          <a:bodyPr/>
          <a:lstStyle/>
          <a:p>
            <a:pPr algn="l"/>
            <a:br>
              <a:rPr lang="cs-CZ" altLang="cs-CZ" sz="2400" b="1">
                <a:solidFill>
                  <a:srgbClr val="FFFF00"/>
                </a:solidFill>
              </a:rPr>
            </a:br>
            <a:br>
              <a:rPr lang="cs-CZ" altLang="cs-CZ" sz="2400" b="1">
                <a:solidFill>
                  <a:srgbClr val="FFFF00"/>
                </a:solidFill>
              </a:rPr>
            </a:br>
            <a:r>
              <a:rPr lang="cs-CZ" altLang="cs-CZ" sz="3200" b="1">
                <a:solidFill>
                  <a:srgbClr val="00ADD0"/>
                </a:solidFill>
              </a:rPr>
              <a:t>Priorita 2 Pomoc a poradenství obětem</a:t>
            </a:r>
            <a:br>
              <a:rPr lang="cs-CZ" altLang="cs-CZ" sz="2400" b="1">
                <a:solidFill>
                  <a:srgbClr val="FFFF00"/>
                </a:solidFill>
              </a:rPr>
            </a:br>
            <a:br>
              <a:rPr lang="cs-CZ" altLang="cs-CZ" sz="2400" b="1">
                <a:solidFill>
                  <a:srgbClr val="FFFF00"/>
                </a:solidFill>
              </a:rPr>
            </a:br>
            <a:endParaRPr lang="cs-CZ" altLang="cs-CZ" sz="2400" b="1">
              <a:solidFill>
                <a:srgbClr val="FFFF00"/>
              </a:solidFill>
            </a:endParaRPr>
          </a:p>
        </p:txBody>
      </p:sp>
      <p:sp>
        <p:nvSpPr>
          <p:cNvPr id="33795" name="Zástupný symbol pro obsah 3">
            <a:extLst>
              <a:ext uri="{FF2B5EF4-FFF2-40B4-BE49-F238E27FC236}">
                <a16:creationId xmlns:a16="http://schemas.microsoft.com/office/drawing/2014/main" id="{CD6B7F33-D0E9-BD10-EA86-B3FEDE3566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6088" y="1268413"/>
            <a:ext cx="8229600" cy="50403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altLang="cs-CZ" sz="2400" b="1" dirty="0">
                <a:solidFill>
                  <a:srgbClr val="00ADD0"/>
                </a:solidFill>
              </a:rPr>
              <a:t>Podařilo 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posilovat informovanost občanů o bezpečném chování, </a:t>
            </a:r>
            <a:b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ale také o postupech a možnostech v případě, že se stanou oběťmi trestné činnosti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podporovat specializované poradenství pro oběti trestných činů </a:t>
            </a:r>
            <a:b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pro zvlášť zranitelné oběti trestných činů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přispívat ke zlepšování podmínek a prostředí při výslechu obětí trestných činů včetně podpory a zajištění provozu výslechových místností pro oběti trestných činů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podporovat a realizovat činnosti související s vyhledáváním ohrožených osob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zajistit provoz MKDS včetně modernizace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altLang="cs-CZ" sz="2000" dirty="0">
                <a:solidFill>
                  <a:schemeClr val="bg1"/>
                </a:solidFill>
                <a:cs typeface="Times New Roman" panose="02020603050405020304" pitchFamily="18" charset="0"/>
              </a:rPr>
              <a:t>oprvé za dobu platnosti Strategie se podařilo realizovat aktivity zaměřené na prevenci majetkové kriminality typu Bezpečná lokalita – Bezpečné bydlení.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5238</TotalTime>
  <Words>1385</Words>
  <Application>Microsoft Office PowerPoint</Application>
  <PresentationFormat>Předvádění na obrazovce (4:3)</PresentationFormat>
  <Paragraphs>172</Paragraphs>
  <Slides>19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1_Výchozí návrh</vt:lpstr>
      <vt:lpstr> Naplňování STRATEGIE PREVENCE KRIMINALITY STATUTÁRNÍHO MĚSTA OSTRAVY 2017-2021 (STRATEGIE PK) V ROCE 2022  </vt:lpstr>
      <vt:lpstr>STRATEGIE PK</vt:lpstr>
      <vt:lpstr>Naplňování STRATEGIE PK v roce 2022</vt:lpstr>
      <vt:lpstr>Naplňování STRATEGIE PK v roce 2022</vt:lpstr>
      <vt:lpstr>  Naplňování STRATEGIE PK v roce 2022  </vt:lpstr>
      <vt:lpstr>  Priorita 1 Rozvoj systému prevence  </vt:lpstr>
      <vt:lpstr>  Priorita 1 Rozvoj systému prevence  </vt:lpstr>
      <vt:lpstr>  Priorita 2 Pomoc a poradenství obětem  </vt:lpstr>
      <vt:lpstr>  Priorita 2 Pomoc a poradenství obětem  </vt:lpstr>
      <vt:lpstr>  Priorita 3 Práce s pachateli  </vt:lpstr>
      <vt:lpstr>  Priorita 3 Práce s pachateli  </vt:lpstr>
      <vt:lpstr>  Priorita 4 Řešení problémů v SVL  </vt:lpstr>
      <vt:lpstr>  Priorita 4 Řešení problémů v SVL  </vt:lpstr>
      <vt:lpstr>  Priorita 5 Děti a mládež  </vt:lpstr>
      <vt:lpstr>  Priorita 5 Děti a mládež  </vt:lpstr>
      <vt:lpstr>  Priorita 6 Průřez  </vt:lpstr>
      <vt:lpstr>  Priorita 6 Průřez  </vt:lpstr>
      <vt:lpstr>  Nepodařilo se  </vt:lpstr>
      <vt:lpstr> Děkuji za pozornost.  V případě jakýchkoliv dotazů či postřehů mě neváhejte kontaktovat: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Jednání MT KP Ostrava</dc:title>
  <dc:creator>mulle</dc:creator>
  <cp:lastModifiedBy>Seidler Petra</cp:lastModifiedBy>
  <cp:revision>168</cp:revision>
  <cp:lastPrinted>2022-02-10T06:58:58Z</cp:lastPrinted>
  <dcterms:modified xsi:type="dcterms:W3CDTF">2023-10-12T12:06:21Z</dcterms:modified>
</cp:coreProperties>
</file>