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86" r:id="rId3"/>
  </p:sldMasterIdLst>
  <p:notesMasterIdLst>
    <p:notesMasterId r:id="rId46"/>
  </p:notesMasterIdLst>
  <p:handoutMasterIdLst>
    <p:handoutMasterId r:id="rId47"/>
  </p:handoutMasterIdLst>
  <p:sldIdLst>
    <p:sldId id="256" r:id="rId4"/>
    <p:sldId id="737" r:id="rId5"/>
    <p:sldId id="338" r:id="rId6"/>
    <p:sldId id="735" r:id="rId7"/>
    <p:sldId id="723" r:id="rId8"/>
    <p:sldId id="687" r:id="rId9"/>
    <p:sldId id="736" r:id="rId10"/>
    <p:sldId id="710" r:id="rId11"/>
    <p:sldId id="714" r:id="rId12"/>
    <p:sldId id="712" r:id="rId13"/>
    <p:sldId id="717" r:id="rId14"/>
    <p:sldId id="718" r:id="rId15"/>
    <p:sldId id="729" r:id="rId16"/>
    <p:sldId id="722" r:id="rId17"/>
    <p:sldId id="320" r:id="rId18"/>
    <p:sldId id="333" r:id="rId19"/>
    <p:sldId id="326" r:id="rId20"/>
    <p:sldId id="327" r:id="rId21"/>
    <p:sldId id="328" r:id="rId22"/>
    <p:sldId id="330" r:id="rId23"/>
    <p:sldId id="332" r:id="rId24"/>
    <p:sldId id="331" r:id="rId25"/>
    <p:sldId id="334" r:id="rId26"/>
    <p:sldId id="738" r:id="rId27"/>
    <p:sldId id="337" r:id="rId28"/>
    <p:sldId id="339" r:id="rId29"/>
    <p:sldId id="739" r:id="rId30"/>
    <p:sldId id="316" r:id="rId31"/>
    <p:sldId id="317" r:id="rId32"/>
    <p:sldId id="322" r:id="rId33"/>
    <p:sldId id="323" r:id="rId34"/>
    <p:sldId id="324" r:id="rId35"/>
    <p:sldId id="740" r:id="rId36"/>
    <p:sldId id="741" r:id="rId37"/>
    <p:sldId id="742" r:id="rId38"/>
    <p:sldId id="743" r:id="rId39"/>
    <p:sldId id="744" r:id="rId40"/>
    <p:sldId id="745" r:id="rId41"/>
    <p:sldId id="746" r:id="rId42"/>
    <p:sldId id="747" r:id="rId43"/>
    <p:sldId id="340" r:id="rId44"/>
    <p:sldId id="284" r:id="rId45"/>
  </p:sldIdLst>
  <p:sldSz cx="9144000" cy="6858000" type="screen4x3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86D791-44CD-45B1-91A5-F1FC031108D3}">
  <a:tblStyle styleId="{6586D791-44CD-45B1-91A5-F1FC031108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F50CA2-548A-49F6-99E7-E18EAE1781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61" autoAdjust="0"/>
  </p:normalViewPr>
  <p:slideViewPr>
    <p:cSldViewPr snapToGrid="0">
      <p:cViewPr varScale="1">
        <p:scale>
          <a:sx n="65" d="100"/>
          <a:sy n="65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3E0B-13D8-4359-ABA6-8E3D068DE852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B4E06-5FA3-43A3-A0F5-D21C39A1F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64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2594" y="0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223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>
            <a:extLst>
              <a:ext uri="{FF2B5EF4-FFF2-40B4-BE49-F238E27FC236}">
                <a16:creationId xmlns:a16="http://schemas.microsoft.com/office/drawing/2014/main" id="{E489D36D-C04E-2E4B-BEBC-8B6FEC747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číslo snímku 3">
            <a:extLst>
              <a:ext uri="{FF2B5EF4-FFF2-40B4-BE49-F238E27FC236}">
                <a16:creationId xmlns:a16="http://schemas.microsoft.com/office/drawing/2014/main" id="{C5BBBB30-282C-014A-8E6A-9C23C19D5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F0D5D-5C04-5242-85D6-22BC653C2962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DF08BAE3-0FDE-0198-C139-40C228677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>
            <a:extLst>
              <a:ext uri="{FF2B5EF4-FFF2-40B4-BE49-F238E27FC236}">
                <a16:creationId xmlns:a16="http://schemas.microsoft.com/office/drawing/2014/main" id="{747B761E-0E58-6646-96E4-322A4DA08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číslo snímku 3">
            <a:extLst>
              <a:ext uri="{FF2B5EF4-FFF2-40B4-BE49-F238E27FC236}">
                <a16:creationId xmlns:a16="http://schemas.microsoft.com/office/drawing/2014/main" id="{6018A9BB-6E2D-D44B-8BDA-08022B6CD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6E913F-192F-BD44-A250-F0AF901CC6A6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AA333CD6-7285-3431-3645-A091B2E37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>
            <a:extLst>
              <a:ext uri="{FF2B5EF4-FFF2-40B4-BE49-F238E27FC236}">
                <a16:creationId xmlns:a16="http://schemas.microsoft.com/office/drawing/2014/main" id="{DC2FF5A3-9DB1-814D-937F-9BAB1BEED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číslo snímku 3">
            <a:extLst>
              <a:ext uri="{FF2B5EF4-FFF2-40B4-BE49-F238E27FC236}">
                <a16:creationId xmlns:a16="http://schemas.microsoft.com/office/drawing/2014/main" id="{D6EC057E-708A-2640-A7A0-589F6ADEF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BA157-2D0B-C14C-961D-9118ED527A6F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3E31175B-C509-8BA9-332E-EFF770050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04200-BDD5-7F41-B3DB-E08AD830E563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CB851CA0-CD82-5D46-96B7-391E61EED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53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04200-BDD5-7F41-B3DB-E08AD830E563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55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423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29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401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701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14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6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685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701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571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66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D98CAAEB-F0F1-DF9D-F665-ADB185860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D7D33F89-0010-8A5E-4A3B-C8541F808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HLAVNÍ BOD PROGRAMU </a:t>
            </a:r>
          </a:p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9AAB20F3-A1EB-4E40-F3DE-F76A2C442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525F2-5671-4732-A88D-F5BA4744085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5F7F681B-7A64-5169-47AE-ACB27FFCC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8B5B2CFC-FA87-C97D-CE54-6FB0A270C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HLAVNÍ BOD PROGRAMU </a:t>
            </a:r>
          </a:p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8A0A8C91-BA91-315F-5919-CA670A796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5CBB5-AB92-4FE5-A7CC-02B706827F8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0A256947-1839-9B11-CA7C-986C37EE8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1260CB93-AD0B-2458-7555-24658030C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HLAVNÍ BOD PROGRAMU </a:t>
            </a:r>
          </a:p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CFBE0128-DD5C-01DB-8768-BA7C62ABD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15C6F9-32D5-47FE-8C15-3381CD7DD6E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E211BEF-14DC-9E8A-4ADC-5EDAD4720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10F68D6F-2200-7282-7671-01FEFF59C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HLAVNÍ BOD PROGRAMU </a:t>
            </a:r>
          </a:p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5B3D749B-C1D7-3574-A5A0-81CCCB45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825EF-995E-449B-A656-6061AA3302B6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A2B88D8D-6CE1-7F6A-329F-7E0BB23CA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CF0C39F3-2AA7-F3BE-2F94-831B9D954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Helena. 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BA56F734-9AEB-23EA-C3A3-17833B654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832D2-99E6-42BC-949F-F687148ACDA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3266B151-B235-F250-F4F2-537B60140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0FDCF280-928E-B591-F516-39A69A5E4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222F2C5D-D409-4401-2642-F85884FDE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F639B-4202-4D2A-A090-1BAAB315DFF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FAA4EFB-6336-A944-A3B6-3DD52ADBC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125" indent="-225425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9563" indent="-225425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413" indent="-225425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7613" indent="-22542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4813" indent="-22542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2013" indent="-22542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9213" indent="-22542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40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C4315-9761-2247-A443-C2939FB53C93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40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1A377DF-EE59-424D-99CA-F5119875C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A4018DD-5773-DD4B-AB87-8D2CA926D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C1514624-5058-2B9A-0432-33B991C24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FF6FFBDE-0060-B664-B177-126BAD313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253D20C8-51C6-6E39-4A57-FF8D4243F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3E343B-9904-4797-A260-13E3691A202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2615D454-D4C9-2983-962A-53FD79EA8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67BFC2AC-2703-9DCF-99C8-9E507E738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Helena. 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F73B2F38-5646-2D93-BF74-DCD4FC38D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E501F-0BD4-404E-9E7F-97648D92F31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566C34CC-DEC7-2209-9861-22F10C2E1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2049A659-B204-7968-04A4-C25B3FFD0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818C3439-C611-F034-470E-E8A61C4B7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31CC8-C0F3-4876-B7AE-1E7F61B6B8A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EE5A41D0-ACA2-4606-8BFB-88AF90B30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0FB7E9F2-6FC4-80AF-83AE-D06872B17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A1584BE4-8F78-DCAE-74CE-6F33169C5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50FF9-E4FF-46D3-8072-B934CD242E1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DFDCD93A-C868-E3EE-B07B-027409391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BF412F65-53A8-F593-49C6-029F21085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Helena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D214CD95-95E2-B978-C642-ECDF590A9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16313-35E7-4FCD-BA98-F71C33680E0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8C09D170-C47A-2BE2-7DC2-11468E7EE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1FDC7DF1-8584-FF1A-C7D6-968C9059B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Lucka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CD01CF4F-AE53-F180-2D61-704902B08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AA524-0206-4DDC-886E-FED03D1C74B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AF07E22C-0B2F-8B2C-4217-C5D25EAA1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0AA4A223-5B8C-27FF-DF8A-733D7227F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Lucka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103A47DA-A1BF-9014-75CA-0F6A47B0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DDC1-13C9-45F2-A14B-4DDDC315549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869B6685-FE79-12DA-5401-6A3460458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E152F7F2-8759-E012-FF32-A74722F30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Tomáš. 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0570D053-8206-5FD5-D406-D63D68CB5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D19637-2D1F-4EE6-B46C-024D852A579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34410F00-DA23-F488-84C5-1500E8F13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C17BCFDC-423C-D96E-36C3-4EFABCF92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Tomáš.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893C8427-3A30-DA52-4EAC-67AB1CD23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B26C2-DB22-4141-9A29-E0A3D9C717B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3E53CA57-3B95-41C1-39CC-92A4E770D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8D42FA53-507D-AF4B-5969-A7EB54E72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Lucka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37ABCD06-DF45-90F2-40B4-8EDB47061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D9690-BE92-4936-9F0C-42642E6CCCD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04200-BDD5-7F41-B3DB-E08AD830E563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181E597F-2EFE-2CB2-FA84-798016560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413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C8786280-E4DB-4077-5735-AF5ADE4F9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7B404632-546C-1A62-E7A5-247939CB2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Lucka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858B03CB-314B-80D4-2F7B-E8A9FA543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D75F-F6A5-4F56-B305-9C6CDE9FEB2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F6130D3E-9B51-4764-8082-20425B10C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DD31E543-88E7-C758-2CF3-DF6B415E9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Mluví Lucka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30952263-7176-39BB-8CC5-63BF429D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F88D8-B3AB-49A5-9CF3-3056B6BF1C2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1E251F8D-1C44-6879-4D47-22ACB74E5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2568AEFD-04AD-178A-6487-07445659C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Ukončení. Následující jednání by měl být na přelomu března a dubna 2021. Schůzky k realizaci projektu budou volávány zvlášť, dle potřeby, pouze pro některé členy. </a:t>
            </a:r>
            <a:r>
              <a:rPr lang="cs-CZ" altLang="cs-CZ">
                <a:solidFill>
                  <a:srgbClr val="00B050"/>
                </a:solidFill>
                <a:latin typeface="Arial" panose="020B0604020202020204" pitchFamily="34" charset="0"/>
              </a:rPr>
              <a:t>Toto sdělí Helena a slavnostně ukončí jednání Zdeněk.</a:t>
            </a: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8D1BAE5C-A180-7747-22B0-7498C80DE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45A4-164E-4175-81AC-2A2E9FDE4DA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>
            <a:extLst>
              <a:ext uri="{FF2B5EF4-FFF2-40B4-BE49-F238E27FC236}">
                <a16:creationId xmlns:a16="http://schemas.microsoft.com/office/drawing/2014/main" id="{67C6F2CC-2F37-9745-85EA-3A3F4EF23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číslo snímku 3">
            <a:extLst>
              <a:ext uri="{FF2B5EF4-FFF2-40B4-BE49-F238E27FC236}">
                <a16:creationId xmlns:a16="http://schemas.microsoft.com/office/drawing/2014/main" id="{C17EB0B5-CA32-2F4C-91D5-2285026E6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7FF06-2199-2E4C-9A79-54A5392C8B55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EB3CA393-5679-F2CB-231E-BA0CE96C9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>
            <a:extLst>
              <a:ext uri="{FF2B5EF4-FFF2-40B4-BE49-F238E27FC236}">
                <a16:creationId xmlns:a16="http://schemas.microsoft.com/office/drawing/2014/main" id="{82DB8320-7FBD-9D42-9341-2ACDBC8B6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číslo snímku 3">
            <a:extLst>
              <a:ext uri="{FF2B5EF4-FFF2-40B4-BE49-F238E27FC236}">
                <a16:creationId xmlns:a16="http://schemas.microsoft.com/office/drawing/2014/main" id="{5E461749-87D6-3648-A31A-E0E2D74B0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CAC1C9-981A-BE42-8B6C-B9D543DA5819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DFC9E606-7241-5ABC-73E9-BBB279047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04200-BDD5-7F41-B3DB-E08AD830E563}" type="slidenum">
              <a:rPr kumimoji="0" lang="cs-CZ" altLang="cs-CZ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7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>
            <a:extLst>
              <a:ext uri="{FF2B5EF4-FFF2-40B4-BE49-F238E27FC236}">
                <a16:creationId xmlns:a16="http://schemas.microsoft.com/office/drawing/2014/main" id="{ED1EC276-B223-1B4C-94CF-AAFF63BCF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číslo snímku 3">
            <a:extLst>
              <a:ext uri="{FF2B5EF4-FFF2-40B4-BE49-F238E27FC236}">
                <a16:creationId xmlns:a16="http://schemas.microsoft.com/office/drawing/2014/main" id="{C962CC30-C577-A44C-A7E9-9CFC38A4E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11856F-9A0B-2043-956C-9D85AD9373CC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04200-BDD5-7F41-B3DB-E08AD830E563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5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000098-C8B6-B94D-8CF2-C15DA8D9B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59D1E-0904-8441-B147-0F7E8AAF7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C2F2F5-3EE2-2647-9BC0-D022FDAA4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00A2-AF4C-4747-8C91-2E243EFB5C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80771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AA30A-6AED-974D-9C7C-4F7DB8AFD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48443-985A-7246-AE0D-79D6B8A59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80BAF-D02A-EC44-8E74-E41332C51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3D84-4D43-1C4E-931F-CD0DFA437B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1109794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AEA04-BB50-CE44-AE8F-7367E6F25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5007C-AB1C-0647-9D7A-BFC5FA3F4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9BD4C-78E3-2945-829D-71C6EE2C0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A714-4D82-CF43-B650-0AB8E3B075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3860157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238619-D977-C24F-9BFB-1C77D8F2D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C4093E-8DD6-D742-B72B-1C7517F3E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63915C-2F93-5441-B3D2-0A63C57D7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695-F209-904C-A3BA-94D94E674B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7202646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8AFE0B-1B7F-CA4C-9ED0-AE832FE33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AE0F9B-62C9-6144-8071-39F7D41AD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658226-4E04-984D-9D4D-9911B08E8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6B8D0-0257-9C47-A323-234DE1D6E7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754775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4FA961-540E-F24E-960D-ECB1C0B26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BB2DCA-14D2-534D-A098-50BFE3FE1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419824-ED94-8E4B-B33F-2A412D72C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5D75B-CEDD-F74D-80BC-57159F3BBF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632717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5060D-B281-3848-8292-2D7B3B3B6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21D2C-815E-CA44-B0AD-FF2CC319F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D8EA7-C059-0F4F-8A5C-1416DCE38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5D5D-4211-AB4C-8A6D-8C917FA188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3446120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98B26-40DC-2242-A92D-E35E9E477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DB2F3-8635-EB4D-B615-9F47EDA57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39A73-7FFF-834C-A36A-4A265CFB9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3B19-0BF2-994E-88A2-A761F0329A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841724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36794-00B3-4846-8E45-9C470F757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ACE3AD-C08C-BE4A-B9AC-214BF9BEC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88CF6C-17B6-6249-B136-5F47FC123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F6F9-AE32-E446-801F-0C14AE95AA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8944992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9B4865-6A3B-4340-8C78-3AE629620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8D7AB3-CE9A-244E-AB4F-0F89474B4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05D32-737E-CA48-B18E-8D7C86536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F8F0-4F9D-1545-A905-07D4D964CA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126880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A1D42-E356-9247-8B4F-83D40EF73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85F02-7545-A34C-A975-F6E17556F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977FB-6764-4945-BA9F-F9ACCCEE8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811A-0363-EE44-BA74-44372E3A74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2249566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B3BB3-8828-DA4D-8853-7ABCD0C2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848AB-A6E1-EB43-9ED8-F590423E4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7C706-7EDF-A646-908B-79EC92BDB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0E4FD-9D59-224F-815C-E9D6E46F7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1041332"/>
      </p:ext>
    </p:extLst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BA223F-A4CB-9248-B072-FB047504E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EC200-B01D-FE43-AAEC-524422CF2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4CD29-196A-CC46-8D79-9CCDE23A3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ABD3-5746-6844-8012-C246A6B3EE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412201"/>
      </p:ext>
    </p:extLst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5DDEB3-6FC1-DA63-EEA2-3296F2412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A4120-56A5-B27B-18D0-D5BE16966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7B672-A1C4-ADD7-A4A2-FDD02F270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DD89-21B2-4329-B7FC-179521B21F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6017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E767BB-7F8E-1792-3310-BA8B594F7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5E11E5-6702-B9A8-FA14-E38BFDD93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E49F6-D057-1B03-7BBE-A788134A5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8BB5-1E6C-4234-AD8B-07B1CF1618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46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25C4B6-948E-7394-03EB-3240D8D05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87B107-ADDD-467B-8557-19A84A14A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271F5-AF16-3D57-7C5D-87151E4CC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315BE-6762-49AB-9159-6DE3AB7EAF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3528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D7A04-596F-FA89-79B9-E3183F4A3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C42E4-A30F-9B06-8761-1D73821DA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0A25D-94FA-8EF9-7F38-F582B9700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399A-62E0-41AA-B97B-ACCDE977F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285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7AAE0B-8B68-8869-8108-D1C9BBB47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5E5761-FF76-9518-040D-84450691E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7D94A2-57D1-0631-DAB1-39078ED8A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BB3F-2287-4CB9-AEEB-A3BDF1609B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7535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D69C5F-3715-EEC9-4180-FC78D5CF0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81C3F0-A0B8-FB18-0C64-6052F227B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3C90A2-C8D7-B4D3-FB8F-C25E007DE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0130-A6DB-4F55-B318-58CBBA4B07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1947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1BED5B-8C4B-92A2-B70D-49CD38104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958F44-9EE6-A14B-078B-5FAB40DF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BCF72D-F7B3-3701-5988-DDC88C8BF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B5EF-B092-4F11-903E-A98EAFE0FB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06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F5D90-7D73-E8B6-2385-DA1A07EF9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7E53-7FBB-AC26-9842-C836955BE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FD0FA-4076-EC60-D515-0D97F7C6A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4FE5-88ED-4595-A9B7-DDFC419D5F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55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F1182-B854-511A-CDFA-1AF812554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837CC-7D39-B068-E854-D7E6F076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7F856-EC77-C112-04B9-04BC04131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D618A-51B3-4638-9370-67C951D330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46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38A8F0-C1F2-6D2D-F2D4-7B85E942B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715E27-744F-43B8-DB95-BF963D596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A299F-9B0A-7C7E-A094-CCF5D9F44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CB7E-7A3B-4763-81F9-1BE7944904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528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60CEE-5220-A976-B658-71AB13F1A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564CCE-3FD3-57C4-980D-17AE132EC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EB437-51D6-929B-1C4F-A00DD11A4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E59B-BA18-4DE0-A577-7C4066CBCD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2629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C921DF-1E48-73E7-189E-BD3E5A528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82E6EA-B4D1-D901-7602-E6910989C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BC7DD6-37F4-02B2-6676-3916E4BD1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40D1-CA69-432A-B108-2F788D4B5A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81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6F222D-96C3-AA4D-AC33-0FE067884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5745A-BA15-8C44-9F61-BCBEBC66C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395C5-EB18-A649-A6C1-F471834D8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B5EC-7FF3-FF46-93A7-C1BCB055F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4605710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4A0DB3-40CF-2047-9AD0-32B78BC2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B7EBFF-15A6-9242-9CC1-27F9DA31F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21362A-534B-954F-BA26-E715C6FB48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84806E-5A42-9D42-8E68-D070CD86F9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89D538-CB26-FC4A-B4D8-3C207D8F6E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4AE80E-5551-364D-8867-8C308CFE9D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A494B8B4-1A49-554A-8E36-391A74DFAB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6223000"/>
            <a:ext cx="26511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29BC4A40-CE6C-3146-B7A1-EA774B57E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000750"/>
            <a:ext cx="2897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ADD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C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C6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C6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C6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C6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3E1F65-E530-FEF2-4214-4ED7E88D9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D8F289-0138-1937-1CCC-A5C4AE63B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DF2BD8-E63E-45BE-BF9D-D6CC249791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BBB9C2-DC60-C143-1549-8D5663F998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B196CB-78C5-9523-C8F2-5C3622AFD2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2096A84-E3B6-4171-A025-A5D311F1C2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657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tkacova@ostrava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petra.vonaskova@ostrava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rava.cz/cs/urad/hledam-informace/dota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Jednání MT KP Ostrava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4697" y="1528295"/>
            <a:ext cx="7740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sz="4400" b="1" dirty="0"/>
              <a:t>08</a:t>
            </a:r>
            <a:r>
              <a:rPr lang="cs-CZ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.09.2023</a:t>
            </a:r>
            <a:endParaRPr dirty="0"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9:00 hodin</a:t>
            </a: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sz="4400" b="1" dirty="0"/>
              <a:t>NR 406</a:t>
            </a:r>
            <a:endParaRPr dirty="0"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EF715-500D-079F-A9D0-1C474630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ea typeface="+mj-lt"/>
                <a:cs typeface="+mj-lt"/>
              </a:rPr>
              <a:t>Koordinátor KMB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D33F8-77D7-7B9B-08E1-10E26E58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600">
                <a:cs typeface="Arial"/>
              </a:rPr>
              <a:t>Přijímá žádosti o sociální byty </a:t>
            </a:r>
          </a:p>
          <a:p>
            <a:pPr>
              <a:buFont typeface="Arial"/>
              <a:buChar char="•"/>
              <a:defRPr/>
            </a:pPr>
            <a:r>
              <a:rPr lang="cs-CZ" sz="2200">
                <a:cs typeface="Arial"/>
              </a:rPr>
              <a:t>poskytuje poradenství v oblasti bydlení</a:t>
            </a:r>
            <a:endParaRPr lang="cs-CZ" sz="2200" u="sng"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lang="cs-CZ" sz="2200">
                <a:cs typeface="Arial"/>
              </a:rPr>
              <a:t>realizuje sociální šetření v domácnostech žadatelů</a:t>
            </a:r>
            <a:endParaRPr lang="cs-CZ" sz="2200" u="sng"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lang="cs-CZ" sz="2200">
                <a:cs typeface="Arial"/>
              </a:rPr>
              <a:t>svolává jednání hodnotící skupiny a poradních sborů </a:t>
            </a:r>
          </a:p>
          <a:p>
            <a:pPr>
              <a:buFont typeface="Arial"/>
              <a:buChar char="•"/>
              <a:defRPr/>
            </a:pPr>
            <a:r>
              <a:rPr lang="cs-CZ" sz="2200">
                <a:cs typeface="Arial"/>
              </a:rPr>
              <a:t>komunikuje s aktéry vyčleňující byty do projektu </a:t>
            </a:r>
          </a:p>
          <a:p>
            <a:pPr>
              <a:buFont typeface="Arial"/>
              <a:buChar char="•"/>
              <a:defRPr/>
            </a:pPr>
            <a:r>
              <a:rPr lang="cs-CZ" sz="2200">
                <a:cs typeface="Arial"/>
              </a:rPr>
              <a:t>je přítomen na prohlídkách SB před opravami a po opravách</a:t>
            </a:r>
          </a:p>
          <a:p>
            <a:pPr>
              <a:buFont typeface="Arial"/>
              <a:buChar char="•"/>
              <a:defRPr/>
            </a:pPr>
            <a:r>
              <a:rPr lang="cs-CZ" sz="2200">
                <a:cs typeface="Arial"/>
              </a:rPr>
              <a:t>vede evidenci žadatelů o SB</a:t>
            </a:r>
          </a:p>
          <a:p>
            <a:pPr marL="0" indent="0">
              <a:buFontTx/>
              <a:buNone/>
              <a:defRPr/>
            </a:pPr>
            <a:endParaRPr lang="cs-CZ" sz="2200"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s-CZ" sz="2200">
                <a:cs typeface="Arial"/>
              </a:rPr>
              <a:t>Navigátor a koordinátor jsou v úzkém kontaktu! </a:t>
            </a:r>
          </a:p>
          <a:p>
            <a:pPr>
              <a:buFont typeface="Arial"/>
              <a:buChar char="•"/>
              <a:defRPr/>
            </a:pPr>
            <a:endParaRPr lang="cs-CZ" sz="2200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>
            <a:extLst>
              <a:ext uri="{FF2B5EF4-FFF2-40B4-BE49-F238E27FC236}">
                <a16:creationId xmlns:a16="http://schemas.microsoft.com/office/drawing/2014/main" id="{63198D4D-AF4E-5C4A-B954-F35138484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cs typeface="Arial" panose="020B0604020202020204" pitchFamily="34" charset="0"/>
              </a:rPr>
              <a:t>Proces přidělení sociálního bytu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708E6-A202-FF84-BA9F-075FAB6E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825"/>
            <a:ext cx="8229600" cy="5516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200">
                <a:cs typeface="Arial"/>
              </a:rPr>
              <a:t>Podání žádosti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cs-CZ" sz="1800">
                <a:cs typeface="Arial"/>
              </a:rPr>
              <a:t>2 povinné přílohy (ÚPČR, ČEZ)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cs-CZ" sz="1800">
                <a:cs typeface="Arial"/>
              </a:rPr>
              <a:t>doklady dle popisu situace žadatele (např. smlouva o poskytování soc. Služby v AD, podnájemní smlouva)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cs-CZ" sz="1800">
                <a:cs typeface="Arial"/>
              </a:rPr>
              <a:t>spolupráce Rubikon, Věznice Heřmanice</a:t>
            </a:r>
          </a:p>
          <a:p>
            <a:pPr marL="0" indent="0">
              <a:buFontTx/>
              <a:buNone/>
              <a:defRPr/>
            </a:pPr>
            <a:endParaRPr lang="cs-CZ" sz="1800"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s-CZ" sz="2200">
                <a:cs typeface="Arial"/>
              </a:rPr>
              <a:t>Vyčlenění bytu</a:t>
            </a:r>
          </a:p>
          <a:p>
            <a:pPr>
              <a:buFont typeface="Arial"/>
              <a:buChar char="•"/>
              <a:defRPr/>
            </a:pPr>
            <a:r>
              <a:rPr lang="cs-CZ" sz="1800">
                <a:cs typeface="Arial"/>
              </a:rPr>
              <a:t>kontrola bytu před opravami/po opravách</a:t>
            </a:r>
          </a:p>
          <a:p>
            <a:pPr>
              <a:buFont typeface="Arial"/>
              <a:buChar char="•"/>
              <a:defRPr/>
            </a:pPr>
            <a:r>
              <a:rPr lang="cs-CZ" sz="1800">
                <a:cs typeface="Arial"/>
              </a:rPr>
              <a:t>spolupráce s majetkovým odborem</a:t>
            </a:r>
          </a:p>
          <a:p>
            <a:pPr marL="0" indent="0">
              <a:buFontTx/>
              <a:buNone/>
              <a:defRPr/>
            </a:pPr>
            <a:endParaRPr lang="cs-CZ" sz="1800"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s-CZ" sz="2200">
                <a:cs typeface="Arial"/>
              </a:rPr>
              <a:t>Sociální šetření</a:t>
            </a:r>
          </a:p>
          <a:p>
            <a:pPr>
              <a:buFont typeface="Arial"/>
              <a:buChar char="•"/>
              <a:defRPr/>
            </a:pPr>
            <a:r>
              <a:rPr lang="cs-CZ" sz="1800">
                <a:cs typeface="Arial"/>
              </a:rPr>
              <a:t>v místě faktického pobytu žadatele</a:t>
            </a:r>
          </a:p>
          <a:p>
            <a:pPr>
              <a:buFont typeface="Arial"/>
              <a:buChar char="•"/>
              <a:defRPr/>
            </a:pPr>
            <a:r>
              <a:rPr lang="cs-CZ" sz="1800">
                <a:cs typeface="Arial"/>
              </a:rPr>
              <a:t>zaznamenání zjištěných skutečností (podklad pro členy hodnotící skupiny)</a:t>
            </a:r>
          </a:p>
          <a:p>
            <a:pPr marL="0" indent="0">
              <a:buFontTx/>
              <a:buNone/>
              <a:defRPr/>
            </a:pPr>
            <a:endParaRPr lang="cs-CZ" sz="1800"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>
            <a:extLst>
              <a:ext uri="{FF2B5EF4-FFF2-40B4-BE49-F238E27FC236}">
                <a16:creationId xmlns:a16="http://schemas.microsoft.com/office/drawing/2014/main" id="{A68F2CF4-1E9C-DC42-A519-470312CC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cs typeface="Arial" panose="020B0604020202020204" pitchFamily="34" charset="0"/>
              </a:rPr>
              <a:t>Proces přidělení sociálního bytu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DFCA79-ABA8-3340-9B5C-83A4ADFC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200" dirty="0">
                <a:cs typeface="Arial"/>
              </a:rPr>
              <a:t>Projednání žádosti 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cs-CZ" sz="2200" dirty="0">
                <a:cs typeface="Arial"/>
              </a:rPr>
              <a:t>zástupci bytových a sociálních odborů daných městských obvodů + zástupci MMO za projekt 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cs-CZ" sz="2200" dirty="0">
                <a:cs typeface="Arial"/>
              </a:rPr>
              <a:t>sdílení informací mezi členy hodnotící skupiny </a:t>
            </a:r>
            <a:br>
              <a:rPr lang="cs-CZ" sz="2200" dirty="0">
                <a:cs typeface="Arial"/>
              </a:rPr>
            </a:br>
            <a:r>
              <a:rPr lang="cs-CZ" sz="2200" dirty="0">
                <a:cs typeface="Arial"/>
              </a:rPr>
              <a:t>(sociální + majetkový odbor)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cs-CZ" sz="2200" dirty="0">
                <a:cs typeface="Arial"/>
              </a:rPr>
              <a:t>hodnocení bytové situace</a:t>
            </a:r>
          </a:p>
          <a:p>
            <a:pPr marL="0" indent="0">
              <a:buFontTx/>
              <a:buNone/>
              <a:defRPr/>
            </a:pPr>
            <a:endParaRPr lang="cs-CZ" sz="2200" dirty="0"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s-CZ" sz="2200" dirty="0">
                <a:cs typeface="Arial"/>
              </a:rPr>
              <a:t>Přidělení sociálního bytu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cs-CZ" sz="2200" dirty="0">
                <a:cs typeface="Arial"/>
              </a:rPr>
              <a:t>prohlídka bytu s vybraným žadatelem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cs-CZ" sz="2200" dirty="0">
                <a:cs typeface="Arial"/>
              </a:rPr>
              <a:t>podpis Dohody o poskytování SP, podpis NS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46CD5-6DD6-8D4C-A6A7-E19E3E78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EB530E-8485-1842-883A-D355D7E3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r>
              <a:rPr lang="cs-CZ" sz="2200" dirty="0"/>
              <a:t> </a:t>
            </a:r>
            <a:r>
              <a:rPr lang="cs-CZ" altLang="cs-CZ" sz="2200" dirty="0"/>
              <a:t>Příjem žádostí od 14.11.2022.</a:t>
            </a:r>
            <a:endParaRPr lang="cs-CZ" altLang="cs-CZ" sz="2200">
              <a:cs typeface="Arial"/>
            </a:endParaRPr>
          </a:p>
          <a:p>
            <a:pPr marL="0" indent="0" algn="ctr">
              <a:buNone/>
            </a:pPr>
            <a:r>
              <a:rPr lang="cs-CZ" altLang="cs-CZ" sz="2200" dirty="0"/>
              <a:t>K 31.08.2023 celkem </a:t>
            </a:r>
            <a:r>
              <a:rPr lang="cs-CZ" altLang="cs-CZ" sz="2200" b="1" dirty="0"/>
              <a:t>183 přijatých žádostí.</a:t>
            </a:r>
            <a:endParaRPr lang="cs-CZ" altLang="cs-CZ" sz="2200" b="1" dirty="0">
              <a:cs typeface="Arial"/>
            </a:endParaRPr>
          </a:p>
          <a:p>
            <a:pPr marL="0" indent="0" algn="ctr">
              <a:buNone/>
            </a:pPr>
            <a:endParaRPr lang="cs-CZ" altLang="cs-CZ" sz="2200" b="1" dirty="0">
              <a:cs typeface="Arial"/>
            </a:endParaRPr>
          </a:p>
          <a:p>
            <a:pPr marL="0" indent="0" algn="ctr">
              <a:buNone/>
            </a:pPr>
            <a:r>
              <a:rPr lang="cs-CZ" altLang="cs-CZ" sz="2200" b="1" dirty="0"/>
              <a:t>Počet zabydlených domácností 21.</a:t>
            </a:r>
            <a:endParaRPr lang="cs-CZ" altLang="cs-CZ" sz="2200" b="1" dirty="0">
              <a:cs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sah 4">
            <a:extLst>
              <a:ext uri="{FF2B5EF4-FFF2-40B4-BE49-F238E27FC236}">
                <a16:creationId xmlns:a16="http://schemas.microsoft.com/office/drawing/2014/main" id="{D9BB2682-B942-3B49-80FE-35575F2A92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59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b="1" dirty="0"/>
              <a:t>Děkujeme Vám za pozornost.</a:t>
            </a:r>
            <a:endParaRPr lang="cs-CZ" dirty="0"/>
          </a:p>
          <a:p>
            <a:pPr marL="0" indent="0" algn="ctr">
              <a:buNone/>
            </a:pPr>
            <a:endParaRPr lang="cs-CZ" altLang="cs-CZ" dirty="0"/>
          </a:p>
          <a:p>
            <a:pPr marL="0" indent="0">
              <a:buFontTx/>
              <a:buNone/>
            </a:pPr>
            <a:r>
              <a:rPr lang="cs-CZ" altLang="cs-CZ" sz="2200" b="1" dirty="0"/>
              <a:t>Bc. Petra Tkáčová, </a:t>
            </a:r>
            <a:r>
              <a:rPr lang="cs-CZ" altLang="cs-CZ" sz="2200" b="1" err="1"/>
              <a:t>DiS</a:t>
            </a:r>
            <a:r>
              <a:rPr lang="cs-CZ" altLang="cs-CZ" sz="2200" b="1" dirty="0"/>
              <a:t>.</a:t>
            </a:r>
            <a:endParaRPr lang="cs-CZ" altLang="cs-CZ" sz="2200" b="1">
              <a:cs typeface="Arial"/>
            </a:endParaRPr>
          </a:p>
          <a:p>
            <a:pPr marL="0" indent="0">
              <a:buFontTx/>
              <a:buNone/>
            </a:pPr>
            <a:r>
              <a:rPr lang="cs-CZ" altLang="cs-CZ" sz="2200" dirty="0"/>
              <a:t>sociální pracovník v oblasti bydlení – kontaktní místo pro bydlení</a:t>
            </a:r>
            <a:endParaRPr lang="cs-CZ" altLang="cs-CZ" sz="2200" dirty="0">
              <a:cs typeface="Arial"/>
            </a:endParaRPr>
          </a:p>
          <a:p>
            <a:pPr marL="0" indent="0">
              <a:buNone/>
            </a:pPr>
            <a:r>
              <a:rPr lang="cs-CZ" altLang="cs-CZ" sz="2200" dirty="0"/>
              <a:t>E </a:t>
            </a:r>
            <a:r>
              <a:rPr lang="cs-CZ" altLang="cs-CZ" sz="2200" dirty="0">
                <a:hlinkClick r:id="rId3"/>
              </a:rPr>
              <a:t>petra.tkacova@ostrava.cz</a:t>
            </a:r>
            <a:r>
              <a:rPr lang="cs-CZ" altLang="cs-CZ" sz="2200" dirty="0"/>
              <a:t> </a:t>
            </a:r>
          </a:p>
          <a:p>
            <a:pPr marL="0" indent="0">
              <a:buFontTx/>
              <a:buNone/>
            </a:pPr>
            <a:r>
              <a:rPr lang="cs-CZ" altLang="cs-CZ" sz="2200" dirty="0"/>
              <a:t>T 727 950 811</a:t>
            </a:r>
            <a:endParaRPr lang="cs-CZ" altLang="cs-CZ" sz="2200" dirty="0">
              <a:cs typeface="Arial"/>
            </a:endParaRPr>
          </a:p>
          <a:p>
            <a:pPr marL="0" indent="0">
              <a:buFontTx/>
              <a:buNone/>
            </a:pPr>
            <a:endParaRPr lang="cs-CZ" altLang="cs-CZ" sz="2200" b="1" dirty="0">
              <a:cs typeface="Arial"/>
            </a:endParaRPr>
          </a:p>
          <a:p>
            <a:pPr marL="0" indent="0">
              <a:buFontTx/>
              <a:buNone/>
            </a:pPr>
            <a:r>
              <a:rPr lang="cs-CZ" altLang="cs-CZ" sz="2200" b="1" dirty="0"/>
              <a:t>Bc. Petra Vonášková</a:t>
            </a:r>
            <a:endParaRPr lang="cs-CZ" altLang="cs-CZ" sz="2200" b="1" dirty="0">
              <a:cs typeface="Arial"/>
            </a:endParaRPr>
          </a:p>
          <a:p>
            <a:pPr marL="0" indent="0">
              <a:buFontTx/>
              <a:buNone/>
            </a:pPr>
            <a:r>
              <a:rPr lang="cs-CZ" altLang="cs-CZ" sz="2200" dirty="0"/>
              <a:t>navigátor kontaktního místa pro bydlení</a:t>
            </a:r>
            <a:endParaRPr lang="cs-CZ" altLang="cs-CZ" sz="2200" dirty="0">
              <a:cs typeface="Arial"/>
            </a:endParaRPr>
          </a:p>
          <a:p>
            <a:pPr marL="0" indent="0">
              <a:buNone/>
            </a:pPr>
            <a:r>
              <a:rPr lang="cs-CZ" altLang="cs-CZ" sz="2200" dirty="0"/>
              <a:t>E </a:t>
            </a:r>
            <a:r>
              <a:rPr lang="cs-CZ" altLang="cs-CZ" sz="2200" dirty="0">
                <a:hlinkClick r:id="rId4"/>
              </a:rPr>
              <a:t>petra.vonaskova@ostrava.cz</a:t>
            </a:r>
            <a:r>
              <a:rPr lang="cs-CZ" altLang="cs-CZ" sz="2200" dirty="0"/>
              <a:t> </a:t>
            </a:r>
            <a:endParaRPr lang="cs-CZ" altLang="cs-CZ" sz="2200" dirty="0">
              <a:cs typeface="Arial"/>
            </a:endParaRPr>
          </a:p>
          <a:p>
            <a:pPr marL="0" indent="0">
              <a:buFontTx/>
              <a:buNone/>
            </a:pPr>
            <a:r>
              <a:rPr lang="cs-CZ" altLang="cs-CZ" sz="2200" dirty="0"/>
              <a:t>T 607 030 495</a:t>
            </a:r>
            <a:endParaRPr lang="cs-CZ" altLang="cs-CZ" sz="2200" dirty="0">
              <a:cs typeface="Arial"/>
            </a:endParaRPr>
          </a:p>
          <a:p>
            <a:pPr marL="0" indent="0" algn="ctr">
              <a:buFontTx/>
              <a:buNone/>
            </a:pPr>
            <a:endParaRPr lang="cs-CZ" altLang="cs-CZ" sz="1800"/>
          </a:p>
          <a:p>
            <a:pPr marL="0" indent="0"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49470"/>
            <a:ext cx="8229600" cy="60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dirty="0"/>
              <a:t>2. Informace k výběrovému řízení pro dotace pro rok 2024</a:t>
            </a:r>
            <a:br>
              <a:rPr lang="cs-CZ" sz="2500" b="1" dirty="0"/>
            </a:br>
            <a:br>
              <a:rPr lang="cs-CZ" sz="2800" b="1" u="sng" dirty="0"/>
            </a:br>
            <a:r>
              <a:rPr lang="cs-CZ" sz="2500" b="1" u="sng" dirty="0"/>
              <a:t>Lhůta pro podávání žádostí: </a:t>
            </a:r>
            <a:br>
              <a:rPr lang="cs-CZ" sz="2500" b="1" u="sng" dirty="0"/>
            </a:br>
            <a:r>
              <a:rPr lang="cs-CZ" sz="2500" dirty="0"/>
              <a:t>od </a:t>
            </a:r>
            <a:r>
              <a:rPr lang="cs-CZ" sz="2500" dirty="0">
                <a:solidFill>
                  <a:srgbClr val="FF0000"/>
                </a:solidFill>
              </a:rPr>
              <a:t>23.10.2023</a:t>
            </a:r>
            <a:r>
              <a:rPr lang="cs-CZ" sz="2500" dirty="0"/>
              <a:t> do </a:t>
            </a:r>
            <a:r>
              <a:rPr lang="cs-CZ" sz="2500" dirty="0">
                <a:solidFill>
                  <a:srgbClr val="FF0000"/>
                </a:solidFill>
              </a:rPr>
              <a:t>03.11.2023</a:t>
            </a:r>
            <a:r>
              <a:rPr lang="cs-CZ" sz="2500" dirty="0"/>
              <a:t> </a:t>
            </a:r>
            <a:br>
              <a:rPr lang="cs-CZ" sz="2500" dirty="0"/>
            </a:br>
            <a:r>
              <a:rPr lang="cs-CZ" sz="2500" b="1" u="sng" dirty="0"/>
              <a:t>Způsob podávání:</a:t>
            </a:r>
            <a:br>
              <a:rPr lang="cs-CZ" sz="2500" b="1" u="sng" dirty="0"/>
            </a:br>
            <a:r>
              <a:rPr lang="cs-CZ" sz="2500" dirty="0"/>
              <a:t>elektronicky s el. podpisem</a:t>
            </a:r>
            <a:br>
              <a:rPr lang="cs-CZ" sz="2500" dirty="0"/>
            </a:br>
            <a:r>
              <a:rPr lang="cs-CZ" sz="2500" dirty="0"/>
              <a:t>datovou schránkou</a:t>
            </a:r>
            <a:br>
              <a:rPr lang="cs-CZ" sz="2500" dirty="0"/>
            </a:br>
            <a:r>
              <a:rPr lang="cs-CZ" sz="2500" dirty="0"/>
              <a:t>osobně na podatelně/poštou</a:t>
            </a:r>
            <a:br>
              <a:rPr lang="cs-CZ" sz="2500" dirty="0"/>
            </a:br>
            <a:r>
              <a:rPr lang="cs-CZ" sz="2500" b="1" u="sng" dirty="0"/>
              <a:t>Forma podání žádosti:</a:t>
            </a:r>
            <a:br>
              <a:rPr lang="cs-CZ" sz="2500" b="1" u="sng" dirty="0"/>
            </a:br>
            <a:r>
              <a:rPr lang="cs-CZ" sz="2500" dirty="0" err="1"/>
              <a:t>Portex</a:t>
            </a:r>
            <a:r>
              <a:rPr lang="cs-CZ" sz="2500" dirty="0"/>
              <a:t> – sociální služby, zaměstnávání, aktivity v oblasti sociální péče</a:t>
            </a:r>
            <a:br>
              <a:rPr lang="cs-CZ" sz="2500" dirty="0"/>
            </a:br>
            <a:r>
              <a:rPr lang="cs-CZ" sz="2500" dirty="0" err="1"/>
              <a:t>EvAgend</a:t>
            </a:r>
            <a:r>
              <a:rPr lang="cs-CZ" sz="2500" dirty="0"/>
              <a:t> – související aktivity</a:t>
            </a:r>
            <a:br>
              <a:rPr lang="cs-CZ" sz="2500" dirty="0"/>
            </a:br>
            <a:endParaRPr sz="25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5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24303"/>
            <a:ext cx="8229600" cy="60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dirty="0"/>
              <a:t>2. Informace k výběrovému řízení pro dotace pro rok 2024</a:t>
            </a:r>
            <a:br>
              <a:rPr lang="cs-CZ" sz="2800" b="1" u="sng" dirty="0"/>
            </a:br>
            <a:r>
              <a:rPr lang="cs-CZ" sz="2500" b="1" u="sng" dirty="0"/>
              <a:t>Dotační oblasti:</a:t>
            </a:r>
            <a:br>
              <a:rPr lang="cs-CZ" sz="2500" b="1" u="sng" dirty="0"/>
            </a:br>
            <a:r>
              <a:rPr lang="cs-CZ" sz="2000" dirty="0"/>
              <a:t>Sociální péče</a:t>
            </a:r>
            <a:br>
              <a:rPr lang="cs-CZ" sz="2000" dirty="0"/>
            </a:br>
            <a:r>
              <a:rPr lang="cs-CZ" sz="2000" dirty="0"/>
              <a:t>Protidrogová prevence</a:t>
            </a:r>
            <a:br>
              <a:rPr lang="cs-CZ" sz="2000" dirty="0"/>
            </a:br>
            <a:r>
              <a:rPr lang="cs-CZ" sz="2000" dirty="0"/>
              <a:t>Podpora osob s handicapem</a:t>
            </a:r>
            <a:br>
              <a:rPr lang="cs-CZ" sz="2000" dirty="0"/>
            </a:br>
            <a:r>
              <a:rPr lang="cs-CZ" sz="2000" dirty="0"/>
              <a:t>Zdravotnictví</a:t>
            </a:r>
            <a:br>
              <a:rPr lang="cs-CZ" sz="2000" dirty="0"/>
            </a:br>
            <a:r>
              <a:rPr lang="cs-CZ" sz="2000" dirty="0"/>
              <a:t>Prevence kriminality</a:t>
            </a:r>
            <a:br>
              <a:rPr lang="cs-CZ" sz="2500" dirty="0"/>
            </a:br>
            <a:r>
              <a:rPr lang="cs-CZ" sz="2500" b="1" u="sng" dirty="0"/>
              <a:t>Proces schvalování:</a:t>
            </a:r>
            <a:br>
              <a:rPr lang="cs-CZ" sz="2500" b="1" u="sng" dirty="0"/>
            </a:br>
            <a:r>
              <a:rPr lang="cs-CZ" sz="2500" dirty="0"/>
              <a:t>Leden 2023 – SP, PP, HAND, ZDRAV, PK</a:t>
            </a:r>
            <a:br>
              <a:rPr lang="cs-CZ" sz="2500" dirty="0"/>
            </a:br>
            <a:r>
              <a:rPr lang="pl-PL" sz="2500" b="1" u="sng" dirty="0"/>
              <a:t>Informační semináře:</a:t>
            </a:r>
            <a:br>
              <a:rPr lang="pl-PL" sz="2500" b="1" u="sng" dirty="0"/>
            </a:br>
            <a:r>
              <a:rPr lang="pl-PL" sz="2500" b="1" dirty="0">
                <a:solidFill>
                  <a:srgbClr val="FF0000"/>
                </a:solidFill>
              </a:rPr>
              <a:t>3.10. 9:00 </a:t>
            </a:r>
            <a:r>
              <a:rPr lang="pl-PL" sz="2500" dirty="0"/>
              <a:t>SP, PP, zaměstnávání HAND</a:t>
            </a:r>
            <a:br>
              <a:rPr lang="pl-PL" sz="2500" dirty="0"/>
            </a:br>
            <a:r>
              <a:rPr lang="pl-PL" sz="2500" b="1" dirty="0">
                <a:solidFill>
                  <a:srgbClr val="FF0000"/>
                </a:solidFill>
              </a:rPr>
              <a:t>5.10. 9:00 </a:t>
            </a:r>
            <a:r>
              <a:rPr lang="pl-PL" sz="2500" dirty="0"/>
              <a:t>HAND, ZDRAV</a:t>
            </a:r>
            <a:br>
              <a:rPr lang="pl-PL" sz="2500" dirty="0"/>
            </a:br>
            <a:r>
              <a:rPr lang="pl-PL" sz="2500" b="1" dirty="0">
                <a:solidFill>
                  <a:srgbClr val="FF0000"/>
                </a:solidFill>
              </a:rPr>
              <a:t>5.10. 13:00 </a:t>
            </a:r>
            <a:r>
              <a:rPr lang="pl-PL" sz="2500" dirty="0"/>
              <a:t>PK</a:t>
            </a:r>
            <a:br>
              <a:rPr lang="pl-PL" sz="2500" dirty="0"/>
            </a:br>
            <a:r>
              <a:rPr lang="pl-PL" sz="2000" u="sng" dirty="0"/>
              <a:t>Prezentace a veškeré informace budou uveřejněny na webu www.ostrava.cz:</a:t>
            </a:r>
            <a:br>
              <a:rPr lang="pl-PL" sz="2000" u="sng" dirty="0"/>
            </a:br>
            <a:r>
              <a:rPr lang="pl-PL" sz="2500" dirty="0">
                <a:hlinkClick r:id="rId3"/>
              </a:rPr>
              <a:t>https://www.ostrava.cz/cs/urad/hledam-informace/dotace</a:t>
            </a:r>
            <a:endParaRPr sz="25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1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0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dirty="0"/>
              <a:t>3. Informace k chystaným změnám v souvislosti s novým SPRSS MSK 2024-2026</a:t>
            </a:r>
            <a:br>
              <a:rPr lang="cs-CZ" sz="2500" b="1" u="sng" dirty="0"/>
            </a:br>
            <a:r>
              <a:rPr lang="cs-CZ" sz="2500" u="sng" dirty="0"/>
              <a:t>Cílem je nastavit Krajskou síť sociálních služeb na léta 2024-2026, nastavit tak aby byla tvořena službami, které:</a:t>
            </a:r>
            <a:br>
              <a:rPr lang="cs-CZ" sz="2500" u="sng" dirty="0"/>
            </a:br>
            <a:r>
              <a:rPr lang="cs-CZ" sz="2500" dirty="0"/>
              <a:t>- reagují na aktuální sociální potřeby občanů MSK</a:t>
            </a:r>
            <a:br>
              <a:rPr lang="cs-CZ" sz="2500" dirty="0"/>
            </a:br>
            <a:r>
              <a:rPr lang="cs-CZ" sz="2500" dirty="0"/>
              <a:t>- mají </a:t>
            </a:r>
            <a:r>
              <a:rPr lang="cs-CZ" sz="2500" b="1" u="sng" dirty="0"/>
              <a:t>veřejného zadavatele</a:t>
            </a:r>
            <a:r>
              <a:rPr lang="cs-CZ" sz="2500" b="1" dirty="0"/>
              <a:t>-uveden v síti</a:t>
            </a:r>
            <a:br>
              <a:rPr lang="cs-CZ" sz="2500" dirty="0"/>
            </a:br>
            <a:r>
              <a:rPr lang="cs-CZ" sz="2500" dirty="0"/>
              <a:t>- jsou udržitelné, efektivní a poskytované v adekvátní kvalitě</a:t>
            </a:r>
            <a:br>
              <a:rPr lang="cs-CZ" sz="2500" dirty="0"/>
            </a:br>
            <a:r>
              <a:rPr lang="cs-CZ" sz="2500" dirty="0"/>
              <a:t>- mají </a:t>
            </a:r>
            <a:r>
              <a:rPr lang="cs-CZ" sz="2500" b="1" u="sng" dirty="0"/>
              <a:t>identifikátor</a:t>
            </a:r>
            <a:r>
              <a:rPr lang="cs-CZ" sz="2500" dirty="0"/>
              <a:t> registrovaný </a:t>
            </a:r>
            <a:r>
              <a:rPr lang="cs-CZ" sz="2500" b="1" u="sng" dirty="0"/>
              <a:t>výlučně pro území MSK</a:t>
            </a:r>
            <a:br>
              <a:rPr lang="cs-CZ" sz="2500" dirty="0"/>
            </a:br>
            <a:r>
              <a:rPr lang="cs-CZ" sz="2500" dirty="0"/>
              <a:t>- jsou pověřeny závazkem veřejné služby v obecném hospodářském zájmu </a:t>
            </a:r>
            <a:br>
              <a:rPr lang="cs-CZ" sz="2500" b="1" u="sng" dirty="0"/>
            </a:br>
            <a:br>
              <a:rPr lang="cs-CZ" sz="2500" b="1" u="sng" dirty="0"/>
            </a:br>
            <a:br>
              <a:rPr lang="cs-CZ" sz="2500" u="sng" dirty="0"/>
            </a:br>
            <a:endParaRPr sz="25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5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0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dirty="0"/>
              <a:t>3. Informace k chystaným změnám v souvislosti s novým SPRSS MSK 2024-2026</a:t>
            </a:r>
            <a:br>
              <a:rPr lang="cs-CZ" sz="2500" b="1" u="sng" dirty="0"/>
            </a:br>
            <a:r>
              <a:rPr lang="cs-CZ" sz="2500" dirty="0"/>
              <a:t>Kritéria nastavující směry k optimalizaci sítě:</a:t>
            </a:r>
            <a:br>
              <a:rPr lang="cs-CZ" sz="2500" dirty="0"/>
            </a:br>
            <a:r>
              <a:rPr lang="cs-CZ" sz="2500" b="1" u="sng" dirty="0">
                <a:solidFill>
                  <a:srgbClr val="FF0000"/>
                </a:solidFill>
              </a:rPr>
              <a:t>- potřebnost </a:t>
            </a:r>
            <a:br>
              <a:rPr lang="cs-CZ" sz="2500" dirty="0"/>
            </a:br>
            <a:r>
              <a:rPr lang="cs-CZ" sz="2500" dirty="0"/>
              <a:t>-- </a:t>
            </a:r>
            <a:r>
              <a:rPr lang="cs-CZ" sz="2500" i="1" dirty="0"/>
              <a:t>povinné</a:t>
            </a:r>
            <a:r>
              <a:rPr lang="cs-CZ" sz="2500" dirty="0"/>
              <a:t>-zadavatel, trojstranné jednání</a:t>
            </a:r>
            <a:br>
              <a:rPr lang="cs-CZ" sz="2500" dirty="0"/>
            </a:br>
            <a:r>
              <a:rPr lang="cs-CZ" sz="2500" dirty="0"/>
              <a:t>-- </a:t>
            </a:r>
            <a:r>
              <a:rPr lang="cs-CZ" sz="2500" i="1" dirty="0"/>
              <a:t>optimální</a:t>
            </a:r>
            <a:r>
              <a:rPr lang="cs-CZ" sz="2500" dirty="0"/>
              <a:t>-rozvoj je definován v SPRSS, specifická CS, priority SPRSS, identifikátor, jsou pověřeny</a:t>
            </a:r>
            <a:br>
              <a:rPr lang="cs-CZ" sz="2500" dirty="0"/>
            </a:br>
            <a:r>
              <a:rPr lang="cs-CZ" sz="2500" b="1" u="sng" dirty="0">
                <a:solidFill>
                  <a:srgbClr val="FF0000"/>
                </a:solidFill>
              </a:rPr>
              <a:t>- kvalita</a:t>
            </a:r>
            <a:br>
              <a:rPr lang="cs-CZ" sz="2500" b="1" u="sng" dirty="0"/>
            </a:br>
            <a:r>
              <a:rPr lang="cs-CZ" sz="2500" dirty="0"/>
              <a:t>--</a:t>
            </a:r>
            <a:r>
              <a:rPr lang="cs-CZ" sz="2500" i="1" dirty="0"/>
              <a:t>povinné personální</a:t>
            </a:r>
            <a:r>
              <a:rPr lang="cs-CZ" sz="2500" dirty="0"/>
              <a:t>-min. 1,0 </a:t>
            </a:r>
            <a:r>
              <a:rPr lang="cs-CZ" sz="2500" dirty="0" err="1"/>
              <a:t>úv</a:t>
            </a:r>
            <a:r>
              <a:rPr lang="cs-CZ" sz="2500" dirty="0"/>
              <a:t> v PP (ambulantní a terénní služby)</a:t>
            </a:r>
            <a:br>
              <a:rPr lang="cs-CZ" sz="2500" dirty="0"/>
            </a:br>
            <a:r>
              <a:rPr lang="cs-CZ" sz="2500" dirty="0"/>
              <a:t>--</a:t>
            </a:r>
            <a:r>
              <a:rPr lang="cs-CZ" sz="2500" i="1" dirty="0"/>
              <a:t>optimální </a:t>
            </a:r>
            <a:r>
              <a:rPr lang="cs-CZ" sz="2500" i="1" dirty="0" err="1"/>
              <a:t>personální</a:t>
            </a:r>
            <a:r>
              <a:rPr lang="cs-CZ" sz="2500" dirty="0" err="1"/>
              <a:t>-personální</a:t>
            </a:r>
            <a:r>
              <a:rPr lang="cs-CZ" sz="2500" dirty="0"/>
              <a:t> zastoupení odpovídá modelu daného druhu sociální služby</a:t>
            </a:r>
            <a:br>
              <a:rPr lang="cs-CZ" sz="2500" dirty="0"/>
            </a:br>
            <a:r>
              <a:rPr lang="cs-CZ" sz="2500" dirty="0"/>
              <a:t>--</a:t>
            </a:r>
            <a:r>
              <a:rPr lang="cs-CZ" sz="2500" i="1" dirty="0"/>
              <a:t>povinné personální (pobyt)</a:t>
            </a:r>
            <a:r>
              <a:rPr lang="cs-CZ" sz="2500" dirty="0"/>
              <a:t>-minimální personální standart u služeb DPS, DZR, DOZP</a:t>
            </a:r>
            <a:br>
              <a:rPr lang="cs-CZ" sz="2500" u="sng" dirty="0"/>
            </a:br>
            <a:endParaRPr sz="25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7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658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dirty="0"/>
              <a:t>3. Informace k chystaným změnám v souvislosti s novým SPRSS MSK 2024-2026</a:t>
            </a:r>
            <a:br>
              <a:rPr lang="cs-CZ" sz="2500" b="1" u="sng" dirty="0"/>
            </a:br>
            <a:r>
              <a:rPr lang="cs-CZ" sz="2500" dirty="0"/>
              <a:t>Kritéria nastavující směry k optimalizaci sítě:</a:t>
            </a:r>
            <a:br>
              <a:rPr lang="cs-CZ" sz="2500" dirty="0"/>
            </a:br>
            <a:r>
              <a:rPr lang="cs-CZ" sz="2500" b="1" u="sng" dirty="0">
                <a:solidFill>
                  <a:srgbClr val="FF0000"/>
                </a:solidFill>
              </a:rPr>
              <a:t>- kvalitativní</a:t>
            </a:r>
            <a:br>
              <a:rPr lang="cs-CZ" sz="2500" b="1" u="sng" dirty="0"/>
            </a:br>
            <a:r>
              <a:rPr lang="cs-CZ" sz="2500" dirty="0"/>
              <a:t>--</a:t>
            </a:r>
            <a:r>
              <a:rPr lang="cs-CZ" sz="2500" i="1" dirty="0"/>
              <a:t>povinné materiálně technické zázemí</a:t>
            </a:r>
            <a:r>
              <a:rPr lang="cs-CZ" sz="2500" dirty="0"/>
              <a:t>-max. dvoulůžkové pokoje, min. 25% jednolůžkových</a:t>
            </a:r>
            <a:br>
              <a:rPr lang="cs-CZ" sz="2500" dirty="0"/>
            </a:br>
            <a:br>
              <a:rPr lang="cs-CZ" sz="2500" dirty="0"/>
            </a:br>
            <a:r>
              <a:rPr lang="cs-CZ" sz="2500" dirty="0"/>
              <a:t>--</a:t>
            </a:r>
            <a:r>
              <a:rPr lang="cs-CZ" sz="2500" i="1" dirty="0"/>
              <a:t>optimální materiálně technické zázemí</a:t>
            </a:r>
            <a:r>
              <a:rPr lang="cs-CZ" sz="2500" dirty="0"/>
              <a:t>-CHB prioritně jednolůžkové pokoje, DPS, DZR, DOZP, TS jedno a dvojlůžkové pokoje v </a:t>
            </a:r>
            <a:r>
              <a:rPr lang="cs-CZ" sz="2500" u="sng" dirty="0"/>
              <a:t>požadovaných rozměrech</a:t>
            </a:r>
            <a:br>
              <a:rPr lang="cs-CZ" sz="2500" b="1" u="sng" dirty="0"/>
            </a:br>
            <a:br>
              <a:rPr lang="cs-CZ" sz="1200" u="sng" dirty="0"/>
            </a:br>
            <a:endParaRPr sz="12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8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0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dirty="0"/>
              <a:t>1. Informace o kontaktním místě pro bydlení v Ostravě</a:t>
            </a:r>
            <a:br>
              <a:rPr lang="cs-CZ" sz="1200" u="sng" dirty="0"/>
            </a:br>
            <a:endParaRPr sz="12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9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658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800" b="1" dirty="0"/>
              <a:t>3. Informace k chystaným změnám v souvislosti s novým SPRSS MSK 2024-2026</a:t>
            </a:r>
            <a:br>
              <a:rPr lang="cs-CZ" sz="2800" b="1" u="sng" dirty="0"/>
            </a:br>
            <a:r>
              <a:rPr lang="cs-CZ" sz="2500" u="sng" dirty="0"/>
              <a:t>Kritéria nastavující směry k optimalizaci sítě:</a:t>
            </a:r>
            <a:br>
              <a:rPr lang="cs-CZ" sz="2500" u="sng" dirty="0"/>
            </a:br>
            <a:r>
              <a:rPr lang="cs-CZ" sz="2500" b="1" u="sng" dirty="0">
                <a:solidFill>
                  <a:srgbClr val="FF0000"/>
                </a:solidFill>
              </a:rPr>
              <a:t>- finanční</a:t>
            </a:r>
            <a:br>
              <a:rPr lang="cs-CZ" sz="2500" b="1" u="sng" dirty="0"/>
            </a:br>
            <a:r>
              <a:rPr lang="cs-CZ" sz="2300" dirty="0"/>
              <a:t>podíl zadavatele:</a:t>
            </a:r>
            <a:br>
              <a:rPr lang="cs-CZ" sz="2300" b="1" u="sng" dirty="0"/>
            </a:br>
            <a:br>
              <a:rPr lang="cs-CZ" sz="2300" b="1" u="sng" dirty="0"/>
            </a:br>
            <a:r>
              <a:rPr lang="cs-CZ" sz="2300" i="1" u="sng" dirty="0"/>
              <a:t>minimálně 35 % (původně 30%) </a:t>
            </a:r>
            <a:br>
              <a:rPr lang="cs-CZ" sz="2300" i="1" u="sng" dirty="0"/>
            </a:br>
            <a:r>
              <a:rPr lang="cs-CZ" sz="2300" dirty="0"/>
              <a:t>- odborné sociální poradenství, pobytové soc. služby s výjimkou AD a DZR pro osoby bez přístřeší</a:t>
            </a:r>
            <a:br>
              <a:rPr lang="cs-CZ" sz="2300" dirty="0"/>
            </a:br>
            <a:br>
              <a:rPr lang="cs-CZ" sz="2300" dirty="0"/>
            </a:br>
            <a:r>
              <a:rPr lang="cs-CZ" sz="2300" i="1" u="sng" dirty="0"/>
              <a:t>minimálně 25 % (původně 25% a 20%)</a:t>
            </a:r>
            <a:br>
              <a:rPr lang="cs-CZ" sz="2300" dirty="0"/>
            </a:br>
            <a:r>
              <a:rPr lang="cs-CZ" sz="2300" dirty="0"/>
              <a:t>- AD a DZR pro osoby bez přístřeší</a:t>
            </a:r>
            <a:br>
              <a:rPr lang="cs-CZ" sz="2300" dirty="0"/>
            </a:br>
            <a:r>
              <a:rPr lang="cs-CZ" sz="2300" dirty="0"/>
              <a:t>- ambulantní a terénní soc. služby s výjimkou SR v CDZ, OA, PS, OS</a:t>
            </a:r>
            <a:br>
              <a:rPr lang="cs-CZ" sz="2300" dirty="0"/>
            </a:br>
            <a:br>
              <a:rPr lang="cs-CZ" sz="2300" dirty="0"/>
            </a:br>
            <a:r>
              <a:rPr lang="cs-CZ" sz="2300" i="1" u="sng" dirty="0"/>
              <a:t>minimálně 15 % (původně 20%)</a:t>
            </a:r>
            <a:br>
              <a:rPr lang="cs-CZ" sz="2300" dirty="0"/>
            </a:br>
            <a:r>
              <a:rPr lang="cs-CZ" sz="2300" dirty="0"/>
              <a:t>- OA, PS, OS v terénní formě, SR v CDZ</a:t>
            </a:r>
            <a:br>
              <a:rPr lang="cs-CZ" sz="2800" b="1" u="sng" dirty="0"/>
            </a:br>
            <a:br>
              <a:rPr lang="cs-CZ" sz="1200" u="sng" dirty="0"/>
            </a:br>
            <a:endParaRPr sz="12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51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631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500" b="1" u="sng" dirty="0"/>
              <a:t>Rozvoj sociálních služeb v Ostravě</a:t>
            </a:r>
            <a:br>
              <a:rPr lang="cs-CZ" sz="2300" b="1" u="sng" dirty="0"/>
            </a:br>
            <a:r>
              <a:rPr lang="cs-CZ" sz="2300" dirty="0"/>
              <a:t>- schválený 6. KP na období 2023-2026</a:t>
            </a:r>
            <a:br>
              <a:rPr lang="cs-CZ" sz="2300" dirty="0"/>
            </a:br>
            <a:r>
              <a:rPr lang="cs-CZ" sz="2300" dirty="0"/>
              <a:t>- rozvoj úvazků a lůžek definovaný v jednotlivých letech</a:t>
            </a:r>
            <a:br>
              <a:rPr lang="cs-CZ" sz="2300" dirty="0"/>
            </a:br>
            <a:r>
              <a:rPr lang="cs-CZ" sz="2300" dirty="0"/>
              <a:t>- </a:t>
            </a:r>
            <a:r>
              <a:rPr lang="cs-CZ" sz="2300" u="sng" dirty="0"/>
              <a:t>rozvoj roku 2023 </a:t>
            </a:r>
            <a:r>
              <a:rPr lang="cs-CZ" sz="2300" dirty="0"/>
              <a:t>v 6. KP vs. SPRSS</a:t>
            </a:r>
            <a:br>
              <a:rPr lang="cs-CZ" sz="2300" dirty="0"/>
            </a:br>
            <a:r>
              <a:rPr lang="cs-CZ" sz="2300" dirty="0"/>
              <a:t>Termín pro podání žádosti na MSK - </a:t>
            </a:r>
            <a:r>
              <a:rPr lang="cs-CZ" sz="2300" b="1" dirty="0">
                <a:solidFill>
                  <a:srgbClr val="FF0000"/>
                </a:solidFill>
              </a:rPr>
              <a:t>30.9.2023</a:t>
            </a:r>
            <a:r>
              <a:rPr lang="cs-CZ" sz="2300" b="1" dirty="0"/>
              <a:t>, </a:t>
            </a:r>
            <a:r>
              <a:rPr lang="cs-CZ" sz="2300" dirty="0"/>
              <a:t>resp. </a:t>
            </a:r>
            <a:r>
              <a:rPr lang="cs-CZ" sz="2300" b="1" dirty="0">
                <a:solidFill>
                  <a:srgbClr val="FF0000"/>
                </a:solidFill>
              </a:rPr>
              <a:t>19.9.2023 </a:t>
            </a:r>
            <a:r>
              <a:rPr lang="cs-CZ" sz="2300" dirty="0"/>
              <a:t>(SMO)</a:t>
            </a:r>
            <a:br>
              <a:rPr lang="cs-CZ" sz="2300" dirty="0"/>
            </a:br>
            <a:r>
              <a:rPr lang="cs-CZ" sz="2300" dirty="0"/>
              <a:t>- </a:t>
            </a:r>
            <a:r>
              <a:rPr lang="cs-CZ" sz="2300" u="sng" dirty="0"/>
              <a:t>rozvoj v letech 2024-2026 </a:t>
            </a:r>
            <a:r>
              <a:rPr lang="cs-CZ" sz="2300" dirty="0"/>
              <a:t>– vyjednaný se zástupci KÚ MSK – tzv. limitovaný rozvoj bude uveden v SPRSS 2024-2026</a:t>
            </a:r>
            <a:br>
              <a:rPr lang="cs-CZ" sz="2300" dirty="0"/>
            </a:br>
            <a:br>
              <a:rPr lang="cs-CZ" sz="2300" dirty="0"/>
            </a:br>
            <a:r>
              <a:rPr lang="cs-CZ" sz="2300" dirty="0"/>
              <a:t>Termín pro podání žádosti na MSK – </a:t>
            </a:r>
            <a:r>
              <a:rPr lang="cs-CZ" sz="2300" b="1" dirty="0">
                <a:solidFill>
                  <a:srgbClr val="FF0000"/>
                </a:solidFill>
              </a:rPr>
              <a:t>30.9.2023</a:t>
            </a:r>
            <a:r>
              <a:rPr lang="cs-CZ" sz="2300" dirty="0"/>
              <a:t> (od </a:t>
            </a:r>
            <a:r>
              <a:rPr lang="cs-CZ" sz="2300" b="1" dirty="0">
                <a:solidFill>
                  <a:srgbClr val="FF0000"/>
                </a:solidFill>
              </a:rPr>
              <a:t>1.1.2024</a:t>
            </a:r>
            <a:r>
              <a:rPr lang="cs-CZ" sz="2300" dirty="0"/>
              <a:t>) či analogicky 30.3. a 30.9. k danému roku</a:t>
            </a:r>
            <a:br>
              <a:rPr lang="cs-CZ" sz="2300" dirty="0"/>
            </a:br>
            <a:br>
              <a:rPr lang="cs-CZ" sz="2300" dirty="0"/>
            </a:br>
            <a:r>
              <a:rPr lang="cs-CZ" sz="2300" dirty="0"/>
              <a:t>U vzniku nových služeb – trojstranné jednání</a:t>
            </a:r>
            <a:br>
              <a:rPr lang="cs-CZ" sz="2300" dirty="0"/>
            </a:br>
            <a:br>
              <a:rPr lang="cs-CZ" sz="2300" dirty="0"/>
            </a:br>
            <a:r>
              <a:rPr lang="cs-CZ" sz="2300" dirty="0"/>
              <a:t>Nejasnost u služeb zařazených do programu podpory B - MPSV </a:t>
            </a:r>
            <a:br>
              <a:rPr lang="cs-CZ" sz="2800" b="1" u="sng" dirty="0"/>
            </a:br>
            <a:br>
              <a:rPr lang="cs-CZ" sz="1200" u="sng" dirty="0"/>
            </a:br>
            <a:endParaRPr sz="12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1093288"/>
            <a:ext cx="8229600" cy="65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cs-CZ" sz="2500" b="1" i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Informace do pracovních skupin</a:t>
            </a:r>
            <a:endParaRPr sz="2500" b="1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9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4C2D39-FD7F-9408-EA1F-CCC50557B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10387"/>
            <a:ext cx="9144000" cy="44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0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cs-CZ" b="1" dirty="0"/>
            </a:br>
            <a:r>
              <a:rPr lang="cs-CZ" sz="2800" b="1" dirty="0"/>
              <a:t>4. Vyhodnocení Strategie prevence kriminality</a:t>
            </a:r>
            <a:br>
              <a:rPr lang="cs-CZ" sz="2800" b="1" dirty="0"/>
            </a:br>
            <a:br>
              <a:rPr lang="cs-CZ" sz="2800" b="1" u="sng" dirty="0"/>
            </a:br>
            <a:br>
              <a:rPr lang="cs-CZ" sz="2800" b="1" dirty="0"/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320" cy="8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strava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6490155"/>
            <a:ext cx="191452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1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FBEDEEA4-7830-A63A-55A3-B02935C20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4824413"/>
          </a:xfrm>
        </p:spPr>
        <p:txBody>
          <a:bodyPr/>
          <a:lstStyle/>
          <a:p>
            <a:pPr marL="514350" indent="-514350" algn="l"/>
            <a:r>
              <a:rPr lang="cs-CZ" altLang="cs-CZ" sz="3200" b="1">
                <a:solidFill>
                  <a:srgbClr val="00ADD0"/>
                </a:solidFill>
              </a:rPr>
              <a:t>	Naplňování</a:t>
            </a:r>
            <a:br>
              <a:rPr lang="cs-CZ" altLang="cs-CZ" sz="3200" b="1">
                <a:solidFill>
                  <a:srgbClr val="00ADD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STRATEGIE PREVENCE KRIMINALITY STATUTÁRNÍHO MĚSTA OSTRAVY 2017-2021 (STRATEGIE PK)</a:t>
            </a:r>
            <a:br>
              <a:rPr lang="cs-CZ" altLang="cs-CZ" sz="3200" b="1">
                <a:solidFill>
                  <a:srgbClr val="00ADD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V ROCE 2022 </a:t>
            </a:r>
            <a:br>
              <a:rPr lang="cs-CZ" altLang="cs-CZ" sz="3200" b="1">
                <a:solidFill>
                  <a:srgbClr val="00ADD0"/>
                </a:solidFill>
              </a:rPr>
            </a:br>
            <a:endParaRPr lang="cs-CZ" altLang="cs-CZ" sz="3200" b="1">
              <a:solidFill>
                <a:srgbClr val="00ADD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CBEC329-CBA6-1D53-5781-B72E28778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93775"/>
          </a:xfrm>
        </p:spPr>
        <p:txBody>
          <a:bodyPr/>
          <a:lstStyle/>
          <a:p>
            <a:pPr marL="514350" indent="-514350" algn="l"/>
            <a:r>
              <a:rPr lang="cs-CZ" altLang="cs-CZ" sz="4000" b="1">
                <a:solidFill>
                  <a:srgbClr val="00ADD0"/>
                </a:solidFill>
              </a:rPr>
              <a:t>STRATEGIE PK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C55A1E-9567-05D3-93C4-A00019BA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679950"/>
          </a:xfrm>
        </p:spPr>
        <p:txBody>
          <a:bodyPr/>
          <a:lstStyle/>
          <a:p>
            <a:pPr>
              <a:defRPr/>
            </a:pPr>
            <a:endParaRPr lang="cs-CZ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PRIORITY</a:t>
            </a:r>
          </a:p>
          <a:p>
            <a:pPr marL="0" indent="0" algn="just">
              <a:buFontTx/>
              <a:buNone/>
              <a:defRPr/>
            </a:pPr>
            <a:endParaRPr lang="cs-CZ" altLang="cs-CZ" sz="18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  <a:cs typeface="Calibri" panose="020F0502020204030204" pitchFamily="34" charset="0"/>
              </a:rPr>
              <a:t>Priorita 1 – Rozvoj systému prevence kriminality</a:t>
            </a:r>
          </a:p>
          <a:p>
            <a:pPr marL="0" indent="0" algn="just"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Priorita 2 – Pomoc a poradenství obětem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Priorita 3 – Práce s pachateli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Priorita 4 – Řešení problémů v sociálně vyloučených lokalitách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Priorita 5 – Prevence kriminality dětí a mládeže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altLang="cs-CZ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Priorita 6 – Průřezová a další specifická opatření</a:t>
            </a:r>
            <a:endParaRPr lang="cs-CZ" altLang="cs-CZ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cs-CZ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Strategie PK zahrnovala celkem 74 plánovaných aktivit v 6 prioritách.</a:t>
            </a:r>
          </a:p>
          <a:p>
            <a:pPr marL="0" indent="0" algn="just">
              <a:buFontTx/>
              <a:buNone/>
              <a:defRPr/>
            </a:pPr>
            <a:endParaRPr lang="cs-CZ" sz="1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2807426-92B5-2546-08F8-6E25BC6D7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93775"/>
          </a:xfrm>
        </p:spPr>
        <p:txBody>
          <a:bodyPr/>
          <a:lstStyle/>
          <a:p>
            <a:pPr marL="514350" indent="-514350" algn="l"/>
            <a:r>
              <a:rPr lang="cs-CZ" altLang="cs-CZ" sz="3200" b="1">
                <a:solidFill>
                  <a:srgbClr val="00ADD0"/>
                </a:solidFill>
              </a:rPr>
              <a:t>Naplňování STRATEGIE PK v roce 2022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34136F-BD53-9150-5A04-E99EB6BF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679950"/>
          </a:xfrm>
        </p:spPr>
        <p:txBody>
          <a:bodyPr/>
          <a:lstStyle/>
          <a:p>
            <a:pPr>
              <a:defRPr/>
            </a:pPr>
            <a:endParaRPr lang="cs-CZ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Na území města působilo v roce 2022 v oblasti prevence kriminality celkem 58 subjektů, které realizovaly 86 preventivních aktivit </a:t>
            </a:r>
            <a:b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a poskytovaly 5 sociálních služeb (převládaly aktivity a služby v oblasti sociální prevence (78), dále vzdělávací aktivity (9). 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Nejvíce aktivit a služeb se zaměřovalo na prevenci kriminality dětí </a:t>
            </a:r>
            <a:b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a mládeže (45 aktivit a 2 služby), dále pak na řešení problémů v sociálně vyloučených lokalitách (16 aktivit). 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Ze 74 aktivit se většinu podařilo naplnit zcela nebo částečně (naplněno bylo 45 aktivit, částečně bylo splněno 21 aktivit). 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Osm aktivit se, převážně z objektivních důvodů, naplnit nepodařilo. </a:t>
            </a:r>
          </a:p>
          <a:p>
            <a:pPr marL="0" indent="0">
              <a:buFontTx/>
              <a:buNone/>
              <a:defRPr/>
            </a:pPr>
            <a:endParaRPr lang="cs-CZ" sz="1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503E1319-F8F6-082F-3EF0-69E743F1A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93775"/>
          </a:xfrm>
        </p:spPr>
        <p:txBody>
          <a:bodyPr/>
          <a:lstStyle/>
          <a:p>
            <a:pPr marL="514350" indent="-514350" algn="l"/>
            <a:r>
              <a:rPr lang="cs-CZ" altLang="cs-CZ" sz="3200" b="1">
                <a:solidFill>
                  <a:srgbClr val="00ADD0"/>
                </a:solidFill>
              </a:rPr>
              <a:t>Naplňování STRATEGIE PK v roce 2022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8B8D34-1D45-45CA-EEE0-7845239A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prevence kriminality 2022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Náklady města		17 714 000 Kč	37%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Další zdroje		30 372 000 Kč	63%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Celkové náklady	48 086 000 Kč	100%</a:t>
            </a:r>
          </a:p>
          <a:p>
            <a:pPr marL="0" indent="0">
              <a:buFontTx/>
              <a:buNone/>
              <a:defRPr/>
            </a:pPr>
            <a:endParaRPr lang="cs-CZ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Obrázek 2">
            <a:extLst>
              <a:ext uri="{FF2B5EF4-FFF2-40B4-BE49-F238E27FC236}">
                <a16:creationId xmlns:a16="http://schemas.microsoft.com/office/drawing/2014/main" id="{78CE7B77-ADFB-61FF-80AD-C080666B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45847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670AFEE8-9B44-8E3C-8C06-EC2D0C503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Naplňování STRATEGIE PK v roce 2022</a:t>
            </a:r>
            <a:br>
              <a:rPr lang="cs-CZ" altLang="cs-CZ" sz="4000" b="1">
                <a:solidFill>
                  <a:srgbClr val="FFFF00"/>
                </a:solidFill>
              </a:rPr>
            </a:br>
            <a:br>
              <a:rPr lang="cs-CZ" altLang="cs-CZ" sz="4000" b="1">
                <a:solidFill>
                  <a:srgbClr val="FFFF00"/>
                </a:solidFill>
              </a:rPr>
            </a:b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9F8D0502-DE8B-2B3C-0210-8017906E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0403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dle priorit	</a:t>
            </a:r>
          </a:p>
          <a:p>
            <a:pPr marL="0" indent="0">
              <a:buFontTx/>
              <a:buNone/>
              <a:defRPr/>
            </a:pPr>
            <a:r>
              <a:rPr lang="cs-CZ" sz="1400" b="1" dirty="0">
                <a:solidFill>
                  <a:schemeClr val="bg1"/>
                </a:solidFill>
              </a:rPr>
              <a:t>Priorita	Celkové náklady	Náklady města	Procent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Priorita 1	     439 000 Kč	     439 000 Kč	    3%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Priorita 2	  5 545 000 Kč	     942 000 Kč	    5%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Priorita 3	  6 446 000 Kč	  1 317 000 Kč	    7%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Priorita 4	  9 208 000 Kč	  2 330 000 Kč	  13%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Priorita 5	23 122 000 Kč	11 134 000 Kč	  63%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Priorita 6 	  3 326 000 Kč	  1 552 000 Kč	    9%</a:t>
            </a:r>
          </a:p>
          <a:p>
            <a:pPr marL="0" indent="0">
              <a:buFontTx/>
              <a:buNone/>
              <a:defRPr/>
            </a:pPr>
            <a:r>
              <a:rPr lang="cs-CZ" sz="1400" dirty="0">
                <a:solidFill>
                  <a:schemeClr val="bg1"/>
                </a:solidFill>
              </a:rPr>
              <a:t>Celkem	48 086 000 Kč	17 714 000 Kč	100%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13316" name="Obrázek 1">
            <a:extLst>
              <a:ext uri="{FF2B5EF4-FFF2-40B4-BE49-F238E27FC236}">
                <a16:creationId xmlns:a16="http://schemas.microsoft.com/office/drawing/2014/main" id="{9D608606-580D-BC32-4BCF-EB16AF26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4600"/>
            <a:ext cx="42799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DB358EE-EC1E-8113-D5A6-DAE319F14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13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1 Rozvoj systému prevence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18B86A6E-D2AB-F921-A3F2-C973CE44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679950"/>
          </a:xfrm>
        </p:spPr>
        <p:txBody>
          <a:bodyPr/>
          <a:lstStyle/>
          <a:p>
            <a:pPr marL="0" lvl="2" indent="0" eaLnBrk="1" fontAlgn="t" hangingPunct="1">
              <a:buFontTx/>
              <a:buNone/>
              <a:defRPr/>
            </a:pPr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Priorita 1 </a:t>
            </a:r>
            <a:r>
              <a:rPr lang="cs-CZ" sz="2000" dirty="0">
                <a:solidFill>
                  <a:schemeClr val="bg1"/>
                </a:solidFill>
              </a:rPr>
              <a:t>	</a:t>
            </a:r>
          </a:p>
          <a:p>
            <a:pPr marL="0" lvl="2" indent="0" eaLnBrk="1" fontAlgn="t" hangingPunct="1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Celkové náklady	439 000 Kč	100%</a:t>
            </a:r>
          </a:p>
          <a:p>
            <a:pPr marL="0" lvl="2" indent="0" eaLnBrk="1" fontAlgn="t" hangingPunct="1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Náklady města		439 000 Kč	100%</a:t>
            </a:r>
          </a:p>
        </p:txBody>
      </p:sp>
      <p:pic>
        <p:nvPicPr>
          <p:cNvPr id="15364" name="Obrázek 1">
            <a:extLst>
              <a:ext uri="{FF2B5EF4-FFF2-40B4-BE49-F238E27FC236}">
                <a16:creationId xmlns:a16="http://schemas.microsoft.com/office/drawing/2014/main" id="{EB840769-0A2D-706C-AF88-4EED027D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4584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4384906-C4F3-F84F-8B28-3B84052372BF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1341438"/>
            <a:ext cx="8316912" cy="4319587"/>
          </a:xfrm>
          <a:noFill/>
        </p:spPr>
        <p:txBody>
          <a:bodyPr lIns="0" tIns="0" rIns="0" bIns="0" anchor="t"/>
          <a:lstStyle/>
          <a:p>
            <a:pPr algn="l" eaLnBrk="1" hangingPunct="1"/>
            <a:br>
              <a:rPr lang="cs-CZ" altLang="cs-CZ" b="1"/>
            </a:br>
            <a:br>
              <a:rPr lang="cs-CZ" altLang="cs-CZ" sz="3400" b="1"/>
            </a:br>
            <a:r>
              <a:rPr lang="cs-CZ" altLang="cs-CZ" b="1">
                <a:solidFill>
                  <a:srgbClr val="003C69"/>
                </a:solidFill>
              </a:rPr>
              <a:t>Kontaktní místo pro bydlení</a:t>
            </a:r>
            <a:br>
              <a:rPr lang="cs-CZ" altLang="cs-CZ" sz="3200" b="1"/>
            </a:br>
            <a:br>
              <a:rPr lang="cs-CZ" altLang="cs-CZ" sz="3200" b="1"/>
            </a:br>
            <a:r>
              <a:rPr lang="cs-CZ" altLang="cs-CZ" sz="1600" b="1"/>
              <a:t>Petra Tkáčová</a:t>
            </a:r>
            <a:br>
              <a:rPr lang="cs-CZ" altLang="cs-CZ" sz="1600" b="1"/>
            </a:br>
            <a:r>
              <a:rPr lang="cs-CZ" altLang="cs-CZ" sz="1600" b="1"/>
              <a:t>Petra Vonášková</a:t>
            </a:r>
            <a:br>
              <a:rPr lang="cs-CZ" altLang="cs-CZ" sz="1600" b="1"/>
            </a:br>
            <a:r>
              <a:rPr lang="cs-CZ" altLang="cs-CZ" sz="1600" b="1"/>
              <a:t>08.09.2023</a:t>
            </a:r>
            <a:br>
              <a:rPr lang="cs-CZ" altLang="cs-CZ" sz="1600" b="1"/>
            </a:br>
            <a:br>
              <a:rPr lang="cs-CZ" altLang="cs-CZ" sz="1600" b="1"/>
            </a:br>
            <a:br>
              <a:rPr lang="cs-CZ" altLang="cs-CZ" sz="1600" b="1"/>
            </a:br>
            <a:r>
              <a:rPr lang="cs-CZ" altLang="cs-CZ" sz="1800">
                <a:solidFill>
                  <a:srgbClr val="003C69"/>
                </a:solidFill>
              </a:rPr>
              <a:t>Rozvoj sociálního bydlení ve městě Ostrava </a:t>
            </a:r>
            <a:br>
              <a:rPr lang="cs-CZ" altLang="cs-CZ" sz="1800">
                <a:solidFill>
                  <a:srgbClr val="003C69"/>
                </a:solidFill>
              </a:rPr>
            </a:br>
            <a:r>
              <a:rPr lang="cs-CZ" altLang="cs-CZ" sz="1800">
                <a:solidFill>
                  <a:srgbClr val="003C69"/>
                </a:solidFill>
              </a:rPr>
              <a:t>(CZ.03.02.01/00/22_007/0000081)</a:t>
            </a:r>
            <a:br>
              <a:rPr lang="cs-CZ" altLang="cs-CZ" sz="1800"/>
            </a:br>
            <a:endParaRPr lang="cs-CZ" altLang="cs-CZ" sz="1800"/>
          </a:p>
        </p:txBody>
      </p:sp>
      <p:sp>
        <p:nvSpPr>
          <p:cNvPr id="18434" name="Text Box 8">
            <a:extLst>
              <a:ext uri="{FF2B5EF4-FFF2-40B4-BE49-F238E27FC236}">
                <a16:creationId xmlns:a16="http://schemas.microsoft.com/office/drawing/2014/main" id="{0D136575-6022-E24E-AF1D-EBD7591D5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3C6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C6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C6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3C6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C6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C6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C6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C6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C69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AD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Statutární město Ostrava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00AD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Odbor sociálních věcí a zdravotnictví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C1F5CA86-54B4-0D3A-9969-18DFCD9C0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1 Rozvoj systému prevence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25603" name="Zástupný symbol pro obsah 3">
            <a:extLst>
              <a:ext uri="{FF2B5EF4-FFF2-40B4-BE49-F238E27FC236}">
                <a16:creationId xmlns:a16="http://schemas.microsoft.com/office/drawing/2014/main" id="{633FC30F-A661-6FEF-2DBA-9F5D793B3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679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Podařilo se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organizačně (institucionálně) zabezpečit systém prevence kriminality a financování aktivit v oblasti prevence kriminality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byly prováděny pravidelné kontroly efektivního využívání finančních prostředků z rozpočtu SMO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město podporovalo pracovní skupiny včetně nové pracovní skupiny Pachatelé a sdílení informací mezi aktéry uvnitř pracovních skupin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byl zajištěn provoz SVI a realizovány potřebné změny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byly podporovány a zajišťovány vzdělávací akce „na míru“, využívány vědecko-výzkumné kapacity a analytická práce organizací, mapovány aktuální trendy</a:t>
            </a:r>
            <a:br>
              <a:rPr lang="cs-CZ" altLang="cs-CZ" sz="2000" dirty="0">
                <a:solidFill>
                  <a:schemeClr val="bg1"/>
                </a:solidFill>
              </a:rPr>
            </a:br>
            <a:endParaRPr lang="cs-CZ" alt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3B9EA1B0-4377-E978-3D75-21D14DDA0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2 Pomoc a poradenství obětem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AD83ED6F-A044-EC30-9D0E-7F446586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679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Priorita 2 </a:t>
            </a:r>
            <a:r>
              <a:rPr lang="cs-CZ" sz="20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Celkové náklady	5 544 801 Kč	100%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Náklady města		   942 000 Kč	17%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Další zdroje		4 602 801 Kč	83%</a:t>
            </a: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9460" name="Obrázek 1">
            <a:extLst>
              <a:ext uri="{FF2B5EF4-FFF2-40B4-BE49-F238E27FC236}">
                <a16:creationId xmlns:a16="http://schemas.microsoft.com/office/drawing/2014/main" id="{418815F3-2E27-D8BA-D1B1-CF4AA1C0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384550"/>
            <a:ext cx="45910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01C7189F-831B-A4E7-C873-86C6F1308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2 Pomoc a poradenství obětem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33795" name="Zástupný symbol pro obsah 3">
            <a:extLst>
              <a:ext uri="{FF2B5EF4-FFF2-40B4-BE49-F238E27FC236}">
                <a16:creationId xmlns:a16="http://schemas.microsoft.com/office/drawing/2014/main" id="{CD6B7F33-D0E9-BD10-EA86-B3FEDE3566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8" y="1268413"/>
            <a:ext cx="8229600" cy="50403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400" b="1" dirty="0">
                <a:solidFill>
                  <a:srgbClr val="00ADD0"/>
                </a:solidFill>
              </a:rPr>
              <a:t>Podařilo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posilovat informovanost občanů o bezpečném chování,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ale také o postupech a možnostech v případě, že se stanou oběťmi trestné činnosti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specializované poradenství pro oběti trestných činů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pro zvlášť zranitelné oběti trestných činů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přispívat ke zlepšování podmínek a prostředí při výslechu obětí trestných činů včetně podpory a zajištění provozu výslechových místností pro oběti trestných činů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a realizovat činnosti související s vyhledáváním ohrožených osob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zajistit provoz MKDS včetně modernizace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alt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oprvé za dobu platnosti Strategie se podařilo realizovat aktivity zaměřené na prevenci majetkové kriminality typu Bezpečná lokalita – Bezpečné bydlení.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315B273-5D25-6853-1ADC-2977EF743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4000" b="1">
                <a:solidFill>
                  <a:srgbClr val="00ADD0"/>
                </a:solidFill>
              </a:rPr>
              <a:t>Priorita 3 Práce s pachateli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9BEB67B7-3992-EC2C-CC2B-31EFFED8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Priorita  3 </a:t>
            </a: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Celkové náklady	6 446 119 Kč	100%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Náklady města		1 317 000 Kč	20%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Další zdroje		5 129 119 Kč	80%</a:t>
            </a:r>
          </a:p>
        </p:txBody>
      </p:sp>
      <p:pic>
        <p:nvPicPr>
          <p:cNvPr id="23556" name="Obrázek 1">
            <a:extLst>
              <a:ext uri="{FF2B5EF4-FFF2-40B4-BE49-F238E27FC236}">
                <a16:creationId xmlns:a16="http://schemas.microsoft.com/office/drawing/2014/main" id="{703E7501-4A68-77EA-AC33-5555602C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81512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E8CCD237-9B1D-31CF-300B-65169A070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4000" b="1">
                <a:solidFill>
                  <a:srgbClr val="00ADD0"/>
                </a:solidFill>
              </a:rPr>
              <a:t>Priorita 3 Práce s pachateli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37891" name="Zástupný symbol pro obsah 3">
            <a:extLst>
              <a:ext uri="{FF2B5EF4-FFF2-40B4-BE49-F238E27FC236}">
                <a16:creationId xmlns:a16="http://schemas.microsoft.com/office/drawing/2014/main" id="{CCEC8B12-256C-D776-46E5-D93DAE44E4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>
              <a:defRPr/>
            </a:pPr>
            <a:endParaRPr lang="cs-CZ" altLang="cs-CZ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400" b="1" dirty="0">
                <a:solidFill>
                  <a:srgbClr val="00ADD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Podařilo se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komplexní a resocializační programy zaměřené na práci s pachateli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zvyšovat informovanost o možnostech ukládání alternativních trestů a podporovat jejich výkon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zapojovat věznice do spolupráce v oblasti prevence kriminality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zajišťovat kontinuitu sociální práce s pachateli trestných činů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 všech fázích trestního řízení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organizace spolupracující při výkonu obecně prospěšných prací a rozšiřovat jejich počet a nabídku</a:t>
            </a:r>
          </a:p>
          <a:p>
            <a:pPr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45E0EE3B-143F-256E-A495-76A363484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4 Řešení problémů v SVL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07245E2D-9FF8-07C3-CB7A-37FB46376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Priorita  4 </a:t>
            </a:r>
            <a:r>
              <a:rPr lang="cs-CZ" sz="20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Celkové náklady	9 207 827 Kč	100%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Náklady města		2 329 900 Kč	25%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Další zdroje		6 877 927 Kč	75%</a:t>
            </a: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27652" name="Obrázek 1">
            <a:extLst>
              <a:ext uri="{FF2B5EF4-FFF2-40B4-BE49-F238E27FC236}">
                <a16:creationId xmlns:a16="http://schemas.microsoft.com/office/drawing/2014/main" id="{E14C9B4D-945B-432F-8343-B6284272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45910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B7F46274-0427-DA27-51E9-05963B45C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4 Řešení problémů v SVL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41987" name="Zástupný symbol pro obsah 3">
            <a:extLst>
              <a:ext uri="{FF2B5EF4-FFF2-40B4-BE49-F238E27FC236}">
                <a16:creationId xmlns:a16="http://schemas.microsoft.com/office/drawing/2014/main" id="{9E36965A-CAA1-BB59-F4B0-EA40BFDA25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400" b="1" dirty="0">
                <a:solidFill>
                  <a:srgbClr val="00ADD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Podařilo se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a rozvíjet práci s dětmi žijícími v SVL: zkvalitňovat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rozšiřovat nabídku volnočasových aktivit pro děti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 SVL, které vycházejí ze zájmů dětí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programy zaměřené na rozvoj, motivaci dětí a předávání pozitivních vzorů a volnočasové aktivity společné pro děti z majority a minority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komunitní akce s cílem aktivizace občanů SVL k řešení problémů v lokalitách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pořádání kurzů a programů funkční gramotnosti</a:t>
            </a:r>
          </a:p>
          <a:p>
            <a:pPr>
              <a:defRPr/>
            </a:pPr>
            <a:r>
              <a:rPr lang="cs-CZ" altLang="cs-CZ" sz="20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realizovat a podporovat </a:t>
            </a: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programy tzv. policejní asistence (APK, projekt Společně za práva a bezpečí, multidisciplinární týmy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rizikových lokalitách)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pokračovala realizace projektu Domovník-preventista</a:t>
            </a:r>
          </a:p>
          <a:p>
            <a:pPr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AF4C2490-3396-DDC3-29ED-D4BE64BE9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5 Děti a mládež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D9787F4E-D5C7-02ED-0186-D7125C6C6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Priorita 5 </a:t>
            </a:r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		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Celkové náklady	23 121 642 Kč	100%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Náklady města		11 134 000 Kč	48%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Další zdroje		11 987 642 Kč	52%</a:t>
            </a: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1748" name="Obrázek 1">
            <a:extLst>
              <a:ext uri="{FF2B5EF4-FFF2-40B4-BE49-F238E27FC236}">
                <a16:creationId xmlns:a16="http://schemas.microsoft.com/office/drawing/2014/main" id="{E64612C8-ADD4-A14C-A454-2B01E633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5847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CF340744-0034-6564-E267-781AAFBE0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5 Děti a mládež</a:t>
            </a:r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A4A18016-DC28-9251-1B2B-D992E0C1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</a:rPr>
              <a:t>Podařilo se 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zajistit vzdělávání pedagogických pracovníků a lektorů v tématech primární prevence a intervence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zajistit provoz školních poradenských pracovišť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podporovat kvalitní programy všeobecné primární prevence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podporovat hřiště a sportoviště otevřená pro veřejnost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podporovat program krizové pomoci pro děti a mládež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podporovat programy sekundární a selektivní a indikované primární prevence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podporovat nízkoprahové zájmové a sportovní aktivity pro rizikové děti a mládež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zajistit sjednocení podpory programů primární prevence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452D681-F032-8ADF-734B-B4C76CFE4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6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3200" b="1">
                <a:solidFill>
                  <a:srgbClr val="00ADD0"/>
                </a:solidFill>
              </a:rPr>
              <a:t>Průřez</a:t>
            </a:r>
            <a:br>
              <a:rPr lang="cs-CZ" altLang="cs-CZ" sz="3200" b="1">
                <a:solidFill>
                  <a:srgbClr val="00ADD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3366513A-BDCF-6D5D-6BCC-C9511AB67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Financování Priorita 6 	</a:t>
            </a:r>
            <a:r>
              <a:rPr lang="cs-CZ" sz="20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Celkové náklady	3 326 211 Kč	100%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Náklady města		1 551 456 Kč	47%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Další zdroje		1 774 755 Kč	53%</a:t>
            </a: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5844" name="Obrázek 1">
            <a:extLst>
              <a:ext uri="{FF2B5EF4-FFF2-40B4-BE49-F238E27FC236}">
                <a16:creationId xmlns:a16="http://schemas.microsoft.com/office/drawing/2014/main" id="{67185856-677A-0C4F-9124-15AB6B3B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19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116AB-CA77-79E2-C590-6361CD35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Ostrava a sociální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0C5F2D-6A57-3789-D2DA-EB4B5821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200" dirty="0"/>
              <a:t>Od r. 2016 SM Ostrava aktivně realizuje aktivity/projekty </a:t>
            </a:r>
            <a:br>
              <a:rPr lang="cs-CZ" altLang="en-US" sz="2200" dirty="0"/>
            </a:br>
            <a:r>
              <a:rPr lang="cs-CZ" altLang="en-US" sz="2200" dirty="0"/>
              <a:t>v oblasti sociálního bydlení</a:t>
            </a:r>
            <a:endParaRPr lang="cs-CZ" altLang="en-US" sz="2200" b="1" u="sng" dirty="0">
              <a:cs typeface="Arial"/>
            </a:endParaRPr>
          </a:p>
          <a:p>
            <a:endParaRPr lang="cs-CZ" altLang="en-US" sz="2200" dirty="0"/>
          </a:p>
          <a:p>
            <a:r>
              <a:rPr lang="cs-CZ" sz="2200" dirty="0"/>
              <a:t>Aktuální projekt: 11/2022 – 10/2025</a:t>
            </a:r>
            <a:endParaRPr lang="cs-CZ" sz="2200" dirty="0">
              <a:cs typeface="Arial"/>
            </a:endParaRPr>
          </a:p>
          <a:p>
            <a:endParaRPr lang="cs-CZ" sz="2200" dirty="0">
              <a:cs typeface="Arial"/>
            </a:endParaRPr>
          </a:p>
          <a:p>
            <a:r>
              <a:rPr lang="cs-CZ" sz="2200" dirty="0">
                <a:cs typeface="Arial"/>
              </a:rPr>
              <a:t>Připomínkování zákona o podpoře bydlení</a:t>
            </a:r>
          </a:p>
          <a:p>
            <a:pPr lvl="1"/>
            <a:r>
              <a:rPr lang="cs-CZ" sz="2200" dirty="0">
                <a:cs typeface="Arial"/>
              </a:rPr>
              <a:t>"pilotování" KMB</a:t>
            </a: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6ED64859-FDC7-994E-8046-C335E7706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Priorita 6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3200" b="1">
                <a:solidFill>
                  <a:srgbClr val="00ADD0"/>
                </a:solidFill>
              </a:rPr>
              <a:t>Průřez</a:t>
            </a:r>
            <a:br>
              <a:rPr lang="cs-CZ" altLang="cs-CZ" sz="3200" b="1">
                <a:solidFill>
                  <a:srgbClr val="00ADD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4E86F00B-CFBE-83FA-935C-87655416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400" b="1" dirty="0">
                <a:solidFill>
                  <a:srgbClr val="00ADD0"/>
                </a:solidFill>
              </a:rPr>
              <a:t>Dařilo se 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zapojovat cílové skupiny do plánování a realizace projektů a aktivit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zajistit informování široké veřejnosti o bezpečnostní situaci </a:t>
            </a:r>
            <a:b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opatřeních v oblasti prevence kriminality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preventivní programy zaměřené na boj proti virtuální kriminalitě a kyberšikaně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podporovat preventivní programy pro osoby žijící rizikovým způsobem života</a:t>
            </a: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zajistit zvýšení informovanosti veřejnosti, zejména ohrožených cílových skupin o problematice virtuální kriminality a kyberšikany</a:t>
            </a: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5DEEEC51-A545-BC5D-5DB4-29E24672E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algn="l"/>
            <a:br>
              <a:rPr lang="cs-CZ" altLang="cs-CZ" sz="2400" b="1">
                <a:solidFill>
                  <a:srgbClr val="FFFF0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r>
              <a:rPr lang="cs-CZ" altLang="cs-CZ" sz="3200" b="1">
                <a:solidFill>
                  <a:srgbClr val="00ADD0"/>
                </a:solidFill>
              </a:rPr>
              <a:t>Nepodařilo se</a:t>
            </a:r>
            <a:br>
              <a:rPr lang="cs-CZ" altLang="cs-CZ" sz="3200" b="1">
                <a:solidFill>
                  <a:srgbClr val="00ADD0"/>
                </a:solidFill>
              </a:rPr>
            </a:br>
            <a:br>
              <a:rPr lang="cs-CZ" altLang="cs-CZ" sz="2400" b="1">
                <a:solidFill>
                  <a:srgbClr val="FFFF00"/>
                </a:solidFill>
              </a:rPr>
            </a:br>
            <a:endParaRPr lang="cs-CZ" altLang="cs-CZ" sz="2400" b="1">
              <a:solidFill>
                <a:srgbClr val="FFFF00"/>
              </a:solidFill>
            </a:endParaRPr>
          </a:p>
        </p:txBody>
      </p:sp>
      <p:sp>
        <p:nvSpPr>
          <p:cNvPr id="9219" name="Zástupný symbol pro obsah 3">
            <a:extLst>
              <a:ext uri="{FF2B5EF4-FFF2-40B4-BE49-F238E27FC236}">
                <a16:creationId xmlns:a16="http://schemas.microsoft.com/office/drawing/2014/main" id="{B9790F82-7939-A206-5499-57C9A33A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412875"/>
            <a:ext cx="8229600" cy="4895850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solidFill>
                  <a:schemeClr val="bg1"/>
                </a:solidFill>
              </a:rPr>
              <a:t>Iniciovat rozšíření SVI také na další aktéry, kterými jsou NNO, školy apod. Nepodařilo se zapojit do sítě Evropské fórum pro bezpečnost ve městech.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cs typeface="Calibri" panose="020F0502020204030204" pitchFamily="34" charset="0"/>
              </a:rPr>
              <a:t>Vypracovat postup pro informování obětí </a:t>
            </a:r>
            <a:br>
              <a:rPr lang="cs-CZ" altLang="cs-CZ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cs-CZ" altLang="cs-CZ" sz="2000" dirty="0">
                <a:solidFill>
                  <a:schemeClr val="bg1"/>
                </a:solidFill>
                <a:cs typeface="Calibri" panose="020F0502020204030204" pitchFamily="34" charset="0"/>
              </a:rPr>
              <a:t>o poskytovaných službách pro oběti trestné činnosti, realizovat </a:t>
            </a:r>
            <a:br>
              <a:rPr lang="cs-CZ" altLang="cs-CZ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cs-CZ" altLang="cs-CZ" sz="2000" dirty="0">
                <a:solidFill>
                  <a:schemeClr val="bg1"/>
                </a:solidFill>
                <a:cs typeface="Calibri" panose="020F0502020204030204" pitchFamily="34" charset="0"/>
              </a:rPr>
              <a:t>a podporovat programy na utlumování nenávistných postojů a proti </a:t>
            </a:r>
            <a:r>
              <a:rPr lang="cs-CZ" altLang="cs-CZ" sz="2000" dirty="0">
                <a:solidFill>
                  <a:schemeClr val="bg1"/>
                </a:solidFill>
              </a:rPr>
              <a:t>diskriminaci.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Zajistit součinnost při kontrolách hygienických </a:t>
            </a:r>
            <a:br>
              <a:rPr lang="cs-CZ" altLang="cs-CZ" sz="2000" dirty="0">
                <a:solidFill>
                  <a:schemeClr val="bg1"/>
                </a:solidFill>
              </a:rPr>
            </a:br>
            <a:r>
              <a:rPr lang="cs-CZ" altLang="cs-CZ" sz="2000" dirty="0">
                <a:solidFill>
                  <a:schemeClr val="bg1"/>
                </a:solidFill>
              </a:rPr>
              <a:t>a bezpečnostních podmínek na ubytovnách, prováděných </a:t>
            </a:r>
            <a:br>
              <a:rPr lang="cs-CZ" altLang="cs-CZ" sz="2000" dirty="0">
                <a:solidFill>
                  <a:schemeClr val="bg1"/>
                </a:solidFill>
              </a:rPr>
            </a:br>
            <a:r>
              <a:rPr lang="cs-CZ" altLang="cs-CZ" sz="2000" dirty="0">
                <a:solidFill>
                  <a:schemeClr val="bg1"/>
                </a:solidFill>
              </a:rPr>
              <a:t>za účelem </a:t>
            </a: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zajištění adekvátních podmínek ubytovaných.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Iniciovat sjednocení systému odborného vzdělávání </a:t>
            </a:r>
            <a:b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rámci primární prevence a podporovat certifikované preventivní programy.</a:t>
            </a:r>
          </a:p>
          <a:p>
            <a:pPr>
              <a:defRPr/>
            </a:pPr>
            <a:endParaRPr lang="cs-CZ" altLang="cs-CZ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C7046DD9-AEEA-DEB4-DE6D-EB5DB38926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4535487"/>
          </a:xfrm>
        </p:spPr>
        <p:txBody>
          <a:bodyPr/>
          <a:lstStyle/>
          <a:p>
            <a:pPr algn="l"/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Děkuji za pozornost.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 sz="3200">
                <a:solidFill>
                  <a:schemeClr val="bg1"/>
                </a:solidFill>
              </a:rPr>
              <a:t>V případě jakýchkoliv dotazů či postřehů mě neváhejte kontaktovat:</a:t>
            </a:r>
            <a:br>
              <a:rPr lang="cs-CZ" altLang="cs-CZ" sz="3200">
                <a:solidFill>
                  <a:schemeClr val="bg1"/>
                </a:solidFill>
              </a:rPr>
            </a:br>
            <a:br>
              <a:rPr lang="cs-CZ" altLang="cs-CZ" sz="3200">
                <a:solidFill>
                  <a:srgbClr val="FFFF00"/>
                </a:solidFill>
              </a:rPr>
            </a:br>
            <a:r>
              <a:rPr lang="cs-CZ" altLang="cs-CZ">
                <a:solidFill>
                  <a:srgbClr val="FFFF00"/>
                </a:solidFill>
              </a:rPr>
              <a:t> </a:t>
            </a:r>
            <a:br>
              <a:rPr lang="cs-CZ" altLang="cs-CZ">
                <a:solidFill>
                  <a:srgbClr val="FFFF00"/>
                </a:solidFill>
              </a:rPr>
            </a:br>
            <a:br>
              <a:rPr lang="cs-CZ" altLang="cs-CZ">
                <a:solidFill>
                  <a:srgbClr val="FFFF00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41987" name="Podnadpis 2">
            <a:extLst>
              <a:ext uri="{FF2B5EF4-FFF2-40B4-BE49-F238E27FC236}">
                <a16:creationId xmlns:a16="http://schemas.microsoft.com/office/drawing/2014/main" id="{3730135E-09DE-025F-1B9D-3897AA019D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232650" cy="1752600"/>
          </a:xfrm>
        </p:spPr>
        <p:txBody>
          <a:bodyPr/>
          <a:lstStyle/>
          <a:p>
            <a:pPr algn="r"/>
            <a:endParaRPr lang="cs-CZ" altLang="cs-CZ" sz="2400">
              <a:solidFill>
                <a:schemeClr val="bg1"/>
              </a:solidFill>
            </a:endParaRPr>
          </a:p>
          <a:p>
            <a:pPr algn="r"/>
            <a:endParaRPr lang="cs-CZ" altLang="cs-CZ" sz="2400">
              <a:solidFill>
                <a:schemeClr val="bg1"/>
              </a:solidFill>
            </a:endParaRPr>
          </a:p>
          <a:p>
            <a:pPr algn="r"/>
            <a:r>
              <a:rPr lang="cs-CZ" altLang="cs-CZ" sz="2400">
                <a:solidFill>
                  <a:schemeClr val="bg1"/>
                </a:solidFill>
              </a:rPr>
              <a:t>Helena Kuzníková</a:t>
            </a:r>
          </a:p>
          <a:p>
            <a:pPr algn="r"/>
            <a:r>
              <a:rPr lang="cs-CZ" altLang="cs-CZ" sz="2400">
                <a:solidFill>
                  <a:schemeClr val="bg1"/>
                </a:solidFill>
              </a:rPr>
              <a:t>Magistrát města Ostravy</a:t>
            </a:r>
          </a:p>
          <a:p>
            <a:pPr algn="r"/>
            <a:endParaRPr lang="cs-CZ" altLang="cs-CZ" sz="2400">
              <a:solidFill>
                <a:schemeClr val="bg1"/>
              </a:solidFill>
            </a:endParaRPr>
          </a:p>
          <a:p>
            <a:pPr algn="r"/>
            <a:endParaRPr lang="cs-CZ" altLang="cs-CZ" sz="2800">
              <a:solidFill>
                <a:schemeClr val="bg1"/>
              </a:solidFill>
            </a:endParaRPr>
          </a:p>
          <a:p>
            <a:pPr algn="r"/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>
            <a:extLst>
              <a:ext uri="{FF2B5EF4-FFF2-40B4-BE49-F238E27FC236}">
                <a16:creationId xmlns:a16="http://schemas.microsoft.com/office/drawing/2014/main" id="{69D1E7AD-82F6-3146-BD02-10A759D96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Důvody realizace KMB</a:t>
            </a:r>
          </a:p>
        </p:txBody>
      </p:sp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FEBB6DEF-FDE3-4741-BEE1-0F392F914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Vysoký počet domácností s problémy v oblasti bydlení</a:t>
            </a:r>
            <a:endParaRPr lang="cs-CZ" altLang="cs-CZ" sz="2200" dirty="0">
              <a:cs typeface="Arial"/>
            </a:endParaRPr>
          </a:p>
          <a:p>
            <a:endParaRPr lang="cs-CZ" altLang="cs-CZ" sz="2200" dirty="0"/>
          </a:p>
          <a:p>
            <a:r>
              <a:rPr lang="cs-CZ" altLang="cs-CZ" sz="2200" dirty="0"/>
              <a:t>Potřebnost identifikována u různých cílových skupin</a:t>
            </a:r>
            <a:endParaRPr lang="cs-CZ" altLang="cs-CZ" sz="2200" dirty="0">
              <a:cs typeface="Arial"/>
            </a:endParaRPr>
          </a:p>
          <a:p>
            <a:endParaRPr lang="cs-CZ" altLang="cs-CZ" sz="2200" dirty="0"/>
          </a:p>
          <a:p>
            <a:r>
              <a:rPr lang="cs-CZ" altLang="cs-CZ" sz="2200" dirty="0"/>
              <a:t>Reakce na zvyšování cen energií a nákladů spojených </a:t>
            </a:r>
            <a:br>
              <a:rPr lang="cs-CZ" altLang="cs-CZ" sz="2200" dirty="0"/>
            </a:br>
            <a:r>
              <a:rPr lang="cs-CZ" altLang="cs-CZ" sz="2200" dirty="0"/>
              <a:t>s bydlením, inflace</a:t>
            </a:r>
            <a:endParaRPr lang="cs-CZ" altLang="cs-CZ" sz="2200" dirty="0">
              <a:cs typeface="Arial"/>
            </a:endParaRPr>
          </a:p>
          <a:p>
            <a:endParaRPr lang="cs-CZ" altLang="cs-CZ" sz="2200" dirty="0"/>
          </a:p>
          <a:p>
            <a:r>
              <a:rPr lang="cs-CZ" altLang="cs-CZ" sz="2200" dirty="0"/>
              <a:t>„Komplikovanost systému“ (možnosti dostupné pomoci </a:t>
            </a:r>
            <a:br>
              <a:rPr lang="cs-CZ" altLang="cs-CZ" sz="2200" dirty="0"/>
            </a:br>
            <a:r>
              <a:rPr lang="cs-CZ" altLang="cs-CZ" sz="2200" dirty="0"/>
              <a:t>v systému dávek a síti služeb)</a:t>
            </a:r>
            <a:endParaRPr lang="cs-CZ" altLang="cs-CZ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>
            <a:extLst>
              <a:ext uri="{FF2B5EF4-FFF2-40B4-BE49-F238E27FC236}">
                <a16:creationId xmlns:a16="http://schemas.microsoft.com/office/drawing/2014/main" id="{E57B62A1-12A9-8A4B-B8FE-681333E52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508" y="80963"/>
            <a:ext cx="3784844" cy="1336675"/>
          </a:xfrm>
        </p:spPr>
        <p:txBody>
          <a:bodyPr/>
          <a:lstStyle/>
          <a:p>
            <a:r>
              <a:rPr lang="cs-CZ" altLang="cs-CZ"/>
              <a:t>Kontaktní místo pro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17340-6F3C-7B4B-B3BF-578EB650F3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6034" y="1316893"/>
            <a:ext cx="4142006" cy="443242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dirty="0">
                <a:ea typeface="Calibri"/>
                <a:cs typeface="Times New Roman"/>
              </a:rPr>
              <a:t>Místo pro poradenství v oblasti bydlení</a:t>
            </a:r>
            <a:endParaRPr lang="cs-CZ" altLang="cs-CZ" sz="1800" dirty="0"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800" dirty="0">
                <a:ea typeface="Calibri"/>
                <a:cs typeface="Times New Roman"/>
              </a:rPr>
              <a:t>2 pracoviště KMB</a:t>
            </a:r>
            <a:endParaRPr lang="cs-CZ" dirty="0"/>
          </a:p>
          <a:p>
            <a:pPr algn="just">
              <a:buFont typeface="Arial"/>
              <a:buChar char="•"/>
            </a:pPr>
            <a:r>
              <a:rPr lang="cs-CZ" altLang="cs-CZ" sz="1800" dirty="0">
                <a:ea typeface="Calibri"/>
                <a:cs typeface="Times New Roman"/>
              </a:rPr>
              <a:t>Navigátor/Nová radnice</a:t>
            </a:r>
          </a:p>
          <a:p>
            <a:pPr algn="just">
              <a:buFont typeface="Arial"/>
              <a:buChar char="•"/>
            </a:pPr>
            <a:endParaRPr lang="cs-CZ" altLang="cs-CZ" sz="1800" dirty="0"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endParaRPr lang="cs-CZ" altLang="cs-CZ" sz="1800" dirty="0"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endParaRPr lang="cs-CZ" altLang="cs-CZ" sz="1800" dirty="0"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endParaRPr lang="cs-CZ" altLang="cs-CZ" sz="1800" dirty="0"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endParaRPr lang="cs-CZ" altLang="cs-CZ" sz="1800" dirty="0"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endParaRPr lang="cs-CZ" altLang="cs-CZ" sz="1800" dirty="0"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r>
              <a:rPr lang="cs-CZ" altLang="cs-CZ" sz="1800" dirty="0">
                <a:ea typeface="Calibri"/>
                <a:cs typeface="Times New Roman"/>
              </a:rPr>
              <a:t>Koordinátor/Diagnostické centrum</a:t>
            </a:r>
            <a:endParaRPr lang="cs-CZ" altLang="cs-CZ" sz="1400" dirty="0">
              <a:ea typeface="Calibri"/>
              <a:cs typeface="Times New Roman"/>
            </a:endParaRPr>
          </a:p>
          <a:p>
            <a:pPr lvl="1" algn="just"/>
            <a:endParaRPr lang="cs-CZ" sz="1400" dirty="0">
              <a:ea typeface="Calibri"/>
              <a:cs typeface="Arial"/>
            </a:endParaRPr>
          </a:p>
        </p:txBody>
      </p:sp>
      <p:pic>
        <p:nvPicPr>
          <p:cNvPr id="21507" name="Obrázek 5">
            <a:extLst>
              <a:ext uri="{FF2B5EF4-FFF2-40B4-BE49-F238E27FC236}">
                <a16:creationId xmlns:a16="http://schemas.microsoft.com/office/drawing/2014/main" id="{51A98677-E9EB-0949-A67E-461C63507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8" y="164488"/>
            <a:ext cx="4594714" cy="6525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budova, text, venku, vládní budova">
            <a:extLst>
              <a:ext uri="{FF2B5EF4-FFF2-40B4-BE49-F238E27FC236}">
                <a16:creationId xmlns:a16="http://schemas.microsoft.com/office/drawing/2014/main" id="{8D30037A-1143-39B5-D3B4-3444D6E64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07" y="4693320"/>
            <a:ext cx="2422525" cy="1548424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3B842D5-AF9D-EEE8-C884-ED1B944F12C8}"/>
              </a:ext>
            </a:extLst>
          </p:cNvPr>
          <p:cNvCxnSpPr>
            <a:cxnSpLocks/>
          </p:cNvCxnSpPr>
          <p:nvPr/>
        </p:nvCxnSpPr>
        <p:spPr>
          <a:xfrm flipH="1" flipV="1">
            <a:off x="2523338" y="4820423"/>
            <a:ext cx="1058984" cy="531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0C5829D0-4B33-31E1-D14A-0EF8F501BAB8}"/>
              </a:ext>
            </a:extLst>
          </p:cNvPr>
          <p:cNvSpPr/>
          <p:nvPr/>
        </p:nvSpPr>
        <p:spPr>
          <a:xfrm>
            <a:off x="479461" y="6053190"/>
            <a:ext cx="2842516" cy="684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B3E7BC-A110-2B69-E83B-8C0DB66B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1" y="2390861"/>
            <a:ext cx="2259676" cy="16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D8AB7C2-099B-7C7A-3CBC-0616DCFB5BD3}"/>
              </a:ext>
            </a:extLst>
          </p:cNvPr>
          <p:cNvCxnSpPr>
            <a:cxnSpLocks/>
          </p:cNvCxnSpPr>
          <p:nvPr/>
        </p:nvCxnSpPr>
        <p:spPr>
          <a:xfrm flipH="1">
            <a:off x="2611261" y="3187333"/>
            <a:ext cx="971061" cy="592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zeď, interiér, nábytek, židle&#10;&#10;Popis se vygeneroval automaticky.">
            <a:extLst>
              <a:ext uri="{FF2B5EF4-FFF2-40B4-BE49-F238E27FC236}">
                <a16:creationId xmlns:a16="http://schemas.microsoft.com/office/drawing/2014/main" id="{8A583BA9-859A-68BD-8001-EC6B6FFBD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674" y="3551478"/>
            <a:ext cx="5903146" cy="2361451"/>
          </a:xfrm>
        </p:spPr>
      </p:pic>
      <p:pic>
        <p:nvPicPr>
          <p:cNvPr id="6" name="Obrázek 5" descr="Obsah obrázku interiér, nábytek, zeď, police">
            <a:extLst>
              <a:ext uri="{FF2B5EF4-FFF2-40B4-BE49-F238E27FC236}">
                <a16:creationId xmlns:a16="http://schemas.microsoft.com/office/drawing/2014/main" id="{787C669F-9CAD-E6E7-B882-3EA22908B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996" y="397146"/>
            <a:ext cx="5902503" cy="2673235"/>
          </a:xfrm>
          <a:prstGeom prst="rect">
            <a:avLst/>
          </a:prstGeom>
        </p:spPr>
      </p:pic>
      <p:pic>
        <p:nvPicPr>
          <p:cNvPr id="7" name="Obrázek 6" descr="Obsah obrázku text, snímek obrazovky, design">
            <a:extLst>
              <a:ext uri="{FF2B5EF4-FFF2-40B4-BE49-F238E27FC236}">
                <a16:creationId xmlns:a16="http://schemas.microsoft.com/office/drawing/2014/main" id="{C06F3450-CE0F-018A-A56E-838B6E567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65" y="393789"/>
            <a:ext cx="1985053" cy="3870039"/>
          </a:xfrm>
          <a:prstGeom prst="rect">
            <a:avLst/>
          </a:prstGeom>
        </p:spPr>
      </p:pic>
      <p:pic>
        <p:nvPicPr>
          <p:cNvPr id="9" name="Obrázek 8" descr="Obsah obrázku zeď, interiér, budova, Podlahová krytina">
            <a:extLst>
              <a:ext uri="{FF2B5EF4-FFF2-40B4-BE49-F238E27FC236}">
                <a16:creationId xmlns:a16="http://schemas.microsoft.com/office/drawing/2014/main" id="{31B07B48-3461-58CE-DBC2-1873E70A9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98" y="4475519"/>
            <a:ext cx="2344969" cy="14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>
            <a:extLst>
              <a:ext uri="{FF2B5EF4-FFF2-40B4-BE49-F238E27FC236}">
                <a16:creationId xmlns:a16="http://schemas.microsoft.com/office/drawing/2014/main" id="{294A2FD4-4C65-A443-9CD4-6C47D2D9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cs typeface="Arial" panose="020B0604020202020204" pitchFamily="34" charset="0"/>
              </a:rPr>
              <a:t>Navigátor KMB</a:t>
            </a:r>
            <a:endParaRPr lang="cs-CZ" alt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FF220-D564-6B14-2BDB-A578F38C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643"/>
            <a:ext cx="8221039" cy="439931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b="1" dirty="0">
                <a:cs typeface="Arial"/>
              </a:rPr>
              <a:t> </a:t>
            </a:r>
            <a:r>
              <a:rPr lang="cs-CZ" sz="2300" dirty="0">
                <a:cs typeface="Arial"/>
              </a:rPr>
              <a:t>Poskytuje poradenství a podporu klientům v oblasti bydlení</a:t>
            </a:r>
          </a:p>
          <a:p>
            <a:pPr algn="just">
              <a:buFont typeface="Arial"/>
              <a:buChar char="•"/>
              <a:defRPr/>
            </a:pPr>
            <a:r>
              <a:rPr lang="cs-CZ" sz="2000" dirty="0">
                <a:ea typeface="+mn-lt"/>
                <a:cs typeface="+mn-lt"/>
              </a:rPr>
              <a:t>mapuje situaci klienta – současné bydlení, finanční situace (příjmy, dluhy), bariéry v bydlení</a:t>
            </a:r>
          </a:p>
          <a:p>
            <a:pPr algn="just">
              <a:buFont typeface="Arial"/>
              <a:buChar char="•"/>
              <a:defRPr/>
            </a:pPr>
            <a:r>
              <a:rPr lang="cs-CZ" sz="2000" dirty="0">
                <a:ea typeface="+mn-lt"/>
                <a:cs typeface="+mn-lt"/>
              </a:rPr>
              <a:t>pomáhá zorientovat se v možnostech a podmínkách 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k získání/udržení si bydlení </a:t>
            </a:r>
            <a:endParaRPr lang="cs-CZ" sz="2000" dirty="0">
              <a:cs typeface="Arial"/>
            </a:endParaRPr>
          </a:p>
          <a:p>
            <a:pPr algn="just">
              <a:buFont typeface="Arial"/>
              <a:buChar char="•"/>
              <a:defRPr/>
            </a:pPr>
            <a:r>
              <a:rPr lang="cs-CZ" sz="2000" dirty="0">
                <a:ea typeface="+mn-lt"/>
                <a:cs typeface="+mn-lt"/>
              </a:rPr>
              <a:t>základní poradenství v oblasti sociálních dávek (informace 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o podmínkách a podpora při podání žádosti)</a:t>
            </a:r>
            <a:endParaRPr lang="cs-CZ" sz="2000" dirty="0">
              <a:cs typeface="Arial"/>
            </a:endParaRPr>
          </a:p>
          <a:p>
            <a:pPr algn="just">
              <a:buFont typeface="Arial"/>
              <a:buChar char="•"/>
              <a:defRPr/>
            </a:pPr>
            <a:r>
              <a:rPr lang="cs-CZ" sz="2000" dirty="0">
                <a:cs typeface="Arial"/>
              </a:rPr>
              <a:t>odkazuje klienty na sociální služby a odborné poradenství - zprostředkovává kontakt s nimi</a:t>
            </a:r>
          </a:p>
          <a:p>
            <a:pPr algn="just">
              <a:buFont typeface="Arial"/>
              <a:buChar char="•"/>
              <a:defRPr/>
            </a:pPr>
            <a:r>
              <a:rPr lang="cs-CZ" sz="2000" dirty="0">
                <a:cs typeface="Arial"/>
              </a:rPr>
              <a:t>eviduje uskutečněné intervence s klienty KMB</a:t>
            </a:r>
          </a:p>
          <a:p>
            <a:pPr algn="just">
              <a:buFont typeface="Arial"/>
              <a:buChar char="•"/>
              <a:defRPr/>
            </a:pPr>
            <a:r>
              <a:rPr lang="cs-CZ" sz="2000" dirty="0">
                <a:cs typeface="Arial"/>
              </a:rPr>
              <a:t>odkazuje klienty k podání žádosti o SB v rámci projektu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>
            <a:extLst>
              <a:ext uri="{FF2B5EF4-FFF2-40B4-BE49-F238E27FC236}">
                <a16:creationId xmlns:a16="http://schemas.microsoft.com/office/drawing/2014/main" id="{45DBEE4A-A2D8-FE4D-BC61-7AB3DE8D3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Počet kontaktů KMB</a:t>
            </a:r>
            <a:endParaRPr lang="cs-CZ" altLang="cs-CZ">
              <a:cs typeface="Arial"/>
            </a:endParaRPr>
          </a:p>
        </p:txBody>
      </p:sp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1431DE87-28C2-8A49-8EAF-F1C9F04C14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788532"/>
          </a:xfrm>
        </p:spPr>
        <p:txBody>
          <a:bodyPr/>
          <a:lstStyle/>
          <a:p>
            <a:pPr marL="0" indent="0" algn="ctr">
              <a:buNone/>
              <a:defRPr/>
            </a:pPr>
            <a:endParaRPr lang="cs-CZ" altLang="cs-CZ" sz="2200">
              <a:highlight>
                <a:srgbClr val="FFFF00"/>
              </a:highlight>
            </a:endParaRPr>
          </a:p>
          <a:p>
            <a:pPr marL="0" indent="0" algn="ctr">
              <a:buNone/>
              <a:defRPr/>
            </a:pPr>
            <a:r>
              <a:rPr lang="cs-CZ" altLang="cs-CZ" sz="2200"/>
              <a:t>Vytíženost úředních dní, v průměru 100 kontaktů/měsíc.</a:t>
            </a:r>
            <a:endParaRPr lang="cs-CZ" altLang="cs-CZ" sz="2200">
              <a:cs typeface="Arial"/>
            </a:endParaRPr>
          </a:p>
          <a:p>
            <a:pPr marL="0" indent="0" algn="ctr">
              <a:buNone/>
              <a:defRPr/>
            </a:pPr>
            <a:r>
              <a:rPr lang="cs-CZ" altLang="cs-CZ" sz="2200" dirty="0"/>
              <a:t>TOP den </a:t>
            </a:r>
            <a:r>
              <a:rPr lang="cs-CZ" altLang="cs-CZ" sz="2200" dirty="0">
                <a:sym typeface="Wingdings" pitchFamily="2" charset="2"/>
              </a:rPr>
              <a:t> středa (10-12 hod.)</a:t>
            </a:r>
            <a:endParaRPr lang="cs-CZ" altLang="cs-CZ" sz="2200" dirty="0">
              <a:cs typeface="Arial"/>
            </a:endParaRPr>
          </a:p>
          <a:p>
            <a:pPr marL="0" indent="0" algn="ctr">
              <a:buNone/>
              <a:defRPr/>
            </a:pPr>
            <a:endParaRPr lang="cs-CZ" altLang="cs-CZ" sz="2200"/>
          </a:p>
          <a:p>
            <a:pPr marL="0" indent="0" algn="ctr">
              <a:buNone/>
              <a:defRPr/>
            </a:pPr>
            <a:r>
              <a:rPr lang="cs-CZ" altLang="cs-CZ" sz="2200" dirty="0"/>
              <a:t>Ke dni 31.08.2023 </a:t>
            </a:r>
            <a:r>
              <a:rPr lang="cs-CZ" altLang="cs-CZ" sz="2400" b="1" dirty="0"/>
              <a:t>celkem 670 kontaktů (KMB). </a:t>
            </a:r>
            <a:endParaRPr lang="cs-CZ" altLang="cs-CZ" sz="2400" b="1" dirty="0">
              <a:cs typeface="Arial"/>
            </a:endParaRPr>
          </a:p>
          <a:p>
            <a:pPr marL="0" indent="0" algn="ctr">
              <a:buFontTx/>
              <a:buNone/>
              <a:defRPr/>
            </a:pPr>
            <a:r>
              <a:rPr lang="cs-CZ" altLang="cs-CZ" sz="2200" dirty="0"/>
              <a:t>Telefon 168</a:t>
            </a:r>
            <a:endParaRPr lang="cs-CZ" altLang="cs-CZ" sz="2200" dirty="0">
              <a:cs typeface="Arial"/>
            </a:endParaRPr>
          </a:p>
          <a:p>
            <a:pPr marL="0" indent="0" algn="ctr">
              <a:buFontTx/>
              <a:buNone/>
              <a:defRPr/>
            </a:pPr>
            <a:r>
              <a:rPr lang="cs-CZ" altLang="cs-CZ" sz="2200" dirty="0"/>
              <a:t>Osobní 478</a:t>
            </a:r>
            <a:endParaRPr lang="cs-CZ" altLang="cs-CZ" sz="2200" dirty="0">
              <a:cs typeface="Arial"/>
            </a:endParaRPr>
          </a:p>
          <a:p>
            <a:pPr marL="0" indent="0" algn="ctr">
              <a:buFontTx/>
              <a:buNone/>
              <a:defRPr/>
            </a:pPr>
            <a:r>
              <a:rPr lang="cs-CZ" altLang="cs-CZ" sz="2200" dirty="0"/>
              <a:t>E-mail 24</a:t>
            </a:r>
            <a:endParaRPr lang="cs-CZ" altLang="cs-CZ" sz="2200" dirty="0">
              <a:cs typeface="Arial"/>
            </a:endParaRPr>
          </a:p>
          <a:p>
            <a:pPr marL="0" indent="0" algn="ctr">
              <a:buFontTx/>
              <a:buNone/>
              <a:defRPr/>
            </a:pPr>
            <a:r>
              <a:rPr lang="cs-CZ" altLang="cs-CZ" sz="2200" dirty="0"/>
              <a:t>Laická veřejnost 651</a:t>
            </a:r>
            <a:endParaRPr lang="cs-CZ" altLang="cs-CZ" sz="2200" dirty="0">
              <a:cs typeface="Arial"/>
            </a:endParaRPr>
          </a:p>
          <a:p>
            <a:pPr marL="0" indent="0" algn="ctr">
              <a:buFontTx/>
              <a:buNone/>
              <a:defRPr/>
            </a:pPr>
            <a:r>
              <a:rPr lang="cs-CZ" altLang="cs-CZ" sz="2200" dirty="0"/>
              <a:t>Odborná veřejnost 19</a:t>
            </a:r>
            <a:endParaRPr lang="cs-CZ" altLang="cs-CZ" sz="2200" dirty="0">
              <a:cs typeface="Arial"/>
            </a:endParaRPr>
          </a:p>
          <a:p>
            <a:pPr marL="0" indent="0" algn="ctr">
              <a:buFontTx/>
              <a:buNone/>
              <a:defRPr/>
            </a:pPr>
            <a:endParaRPr lang="cs-CZ" sz="2000"/>
          </a:p>
          <a:p>
            <a:pPr marL="0" indent="0">
              <a:buFontTx/>
              <a:buNone/>
              <a:defRPr/>
            </a:pPr>
            <a:endParaRPr lang="cs-CZ" altLang="cs-CZ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5237</TotalTime>
  <Words>2629</Words>
  <Application>Microsoft Office PowerPoint</Application>
  <PresentationFormat>Předvádění na obrazovce (4:3)</PresentationFormat>
  <Paragraphs>305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Motiv sady Office</vt:lpstr>
      <vt:lpstr>Výchozí návrh</vt:lpstr>
      <vt:lpstr>1_Výchozí návrh</vt:lpstr>
      <vt:lpstr> Jednání MT KP Ostrava</vt:lpstr>
      <vt:lpstr> 1. Informace o kontaktním místě pro bydlení v Ostravě </vt:lpstr>
      <vt:lpstr>  Kontaktní místo pro bydlení  Petra Tkáčová Petra Vonášková 08.09.2023   Rozvoj sociálního bydlení ve městě Ostrava  (CZ.03.02.01/00/22_007/0000081) </vt:lpstr>
      <vt:lpstr>Ostrava a sociální bydlení</vt:lpstr>
      <vt:lpstr>Důvody realizace KMB</vt:lpstr>
      <vt:lpstr>Kontaktní místo pro bydlení</vt:lpstr>
      <vt:lpstr>Prezentace aplikace PowerPoint</vt:lpstr>
      <vt:lpstr>Navigátor KMB</vt:lpstr>
      <vt:lpstr>Počet kontaktů KMB</vt:lpstr>
      <vt:lpstr>Koordinátor KMB</vt:lpstr>
      <vt:lpstr>Proces přidělení sociálního bytu</vt:lpstr>
      <vt:lpstr>Proces přidělení sociálního bytu</vt:lpstr>
      <vt:lpstr>Prezentace aplikace PowerPoint</vt:lpstr>
      <vt:lpstr>Prezentace aplikace PowerPoint</vt:lpstr>
      <vt:lpstr> 2. Informace k výběrovému řízení pro dotace pro rok 2024  Lhůta pro podávání žádostí:  od 23.10.2023 do 03.11.2023  Způsob podávání: elektronicky s el. podpisem datovou schránkou osobně na podatelně/poštou Forma podání žádosti: Portex – sociální služby, zaměstnávání, aktivity v oblasti sociální péče EvAgend – související aktivity </vt:lpstr>
      <vt:lpstr> 2. Informace k výběrovému řízení pro dotace pro rok 2024 Dotační oblasti: Sociální péče Protidrogová prevence Podpora osob s handicapem Zdravotnictví Prevence kriminality Proces schvalování: Leden 2023 – SP, PP, HAND, ZDRAV, PK Informační semináře: 3.10. 9:00 SP, PP, zaměstnávání HAND 5.10. 9:00 HAND, ZDRAV 5.10. 13:00 PK Prezentace a veškeré informace budou uveřejněny na webu www.ostrava.cz: https://www.ostrava.cz/cs/urad/hledam-informace/dotace</vt:lpstr>
      <vt:lpstr> 3. Informace k chystaným změnám v souvislosti s novým SPRSS MSK 2024-2026 Cílem je nastavit Krajskou síť sociálních služeb na léta 2024-2026, nastavit tak aby byla tvořena službami, které: - reagují na aktuální sociální potřeby občanů MSK - mají veřejného zadavatele-uveden v síti - jsou udržitelné, efektivní a poskytované v adekvátní kvalitě - mají identifikátor registrovaný výlučně pro území MSK - jsou pověřeny závazkem veřejné služby v obecném hospodářském zájmu    </vt:lpstr>
      <vt:lpstr> 3. Informace k chystaným změnám v souvislosti s novým SPRSS MSK 2024-2026 Kritéria nastavující směry k optimalizaci sítě: - potřebnost  -- povinné-zadavatel, trojstranné jednání -- optimální-rozvoj je definován v SPRSS, specifická CS, priority SPRSS, identifikátor, jsou pověřeny - kvalita --povinné personální-min. 1,0 úv v PP (ambulantní a terénní služby) --optimální personální-personální zastoupení odpovídá modelu daného druhu sociální služby --povinné personální (pobyt)-minimální personální standart u služeb DPS, DZR, DOZP </vt:lpstr>
      <vt:lpstr> 3. Informace k chystaným změnám v souvislosti s novým SPRSS MSK 2024-2026 Kritéria nastavující směry k optimalizaci sítě: - kvalitativní --povinné materiálně technické zázemí-max. dvoulůžkové pokoje, min. 25% jednolůžkových  --optimální materiálně technické zázemí-CHB prioritně jednolůžkové pokoje, DPS, DZR, DOZP, TS jedno a dvojlůžkové pokoje v požadovaných rozměrech  </vt:lpstr>
      <vt:lpstr> 3. Informace k chystaným změnám v souvislosti s novým SPRSS MSK 2024-2026 Kritéria nastavující směry k optimalizaci sítě: - finanční podíl zadavatele:  minimálně 35 % (původně 30%)  - odborné sociální poradenství, pobytové soc. služby s výjimkou AD a DZR pro osoby bez přístřeší  minimálně 25 % (původně 25% a 20%) - AD a DZR pro osoby bez přístřeší - ambulantní a terénní soc. služby s výjimkou SR v CDZ, OA, PS, OS  minimálně 15 % (původně 20%) - OA, PS, OS v terénní formě, SR v CDZ  </vt:lpstr>
      <vt:lpstr> Rozvoj sociálních služeb v Ostravě - schválený 6. KP na období 2023-2026 - rozvoj úvazků a lůžek definovaný v jednotlivých letech - rozvoj roku 2023 v 6. KP vs. SPRSS Termín pro podání žádosti na MSK - 30.9.2023, resp. 19.9.2023 (SMO) - rozvoj v letech 2024-2026 – vyjednaný se zástupci KÚ MSK – tzv. limitovaný rozvoj bude uveden v SPRSS 2024-2026  Termín pro podání žádosti na MSK – 30.9.2023 (od 1.1.2024) či analogicky 30.3. a 30.9. k danému roku  U vzniku nových služeb – trojstranné jednání  Nejasnost u služeb zařazených do programu podpory B - MPSV   </vt:lpstr>
      <vt:lpstr>Informace do pracovních skupin</vt:lpstr>
      <vt:lpstr> 4. Vyhodnocení Strategie prevence kriminality   </vt:lpstr>
      <vt:lpstr> Naplňování STRATEGIE PREVENCE KRIMINALITY STATUTÁRNÍHO MĚSTA OSTRAVY 2017-2021 (STRATEGIE PK) V ROCE 2022  </vt:lpstr>
      <vt:lpstr>STRATEGIE PK</vt:lpstr>
      <vt:lpstr>Naplňování STRATEGIE PK v roce 2022</vt:lpstr>
      <vt:lpstr>Naplňování STRATEGIE PK v roce 2022</vt:lpstr>
      <vt:lpstr>  Naplňování STRATEGIE PK v roce 2022  </vt:lpstr>
      <vt:lpstr>  Priorita 1 Rozvoj systému prevence  </vt:lpstr>
      <vt:lpstr>  Priorita 1 Rozvoj systému prevence  </vt:lpstr>
      <vt:lpstr>  Priorita 2 Pomoc a poradenství obětem  </vt:lpstr>
      <vt:lpstr>  Priorita 2 Pomoc a poradenství obětem  </vt:lpstr>
      <vt:lpstr>  Priorita 3 Práce s pachateli  </vt:lpstr>
      <vt:lpstr>  Priorita 3 Práce s pachateli  </vt:lpstr>
      <vt:lpstr>  Priorita 4 Řešení problémů v SVL  </vt:lpstr>
      <vt:lpstr>  Priorita 4 Řešení problémů v SVL  </vt:lpstr>
      <vt:lpstr>  Priorita 5 Děti a mládež  </vt:lpstr>
      <vt:lpstr>  Priorita 5 Děti a mládež  </vt:lpstr>
      <vt:lpstr>  Priorita 6 Průřez  </vt:lpstr>
      <vt:lpstr>  Priorita 6 Průřez  </vt:lpstr>
      <vt:lpstr>  Nepodařilo se  </vt:lpstr>
      <vt:lpstr> Děkuji za pozornost.  V případě jakýchkoliv dotazů či postřehů mě neváhejte kontaktovat: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Jednání MT KP Ostrava</dc:title>
  <dc:creator>mulle</dc:creator>
  <cp:lastModifiedBy>Habram Petr</cp:lastModifiedBy>
  <cp:revision>169</cp:revision>
  <cp:lastPrinted>2022-02-10T06:58:58Z</cp:lastPrinted>
  <dcterms:modified xsi:type="dcterms:W3CDTF">2023-10-10T08:07:36Z</dcterms:modified>
</cp:coreProperties>
</file>