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9" r:id="rId5"/>
    <p:sldId id="261" r:id="rId6"/>
    <p:sldId id="263" r:id="rId7"/>
    <p:sldId id="266" r:id="rId8"/>
    <p:sldId id="267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23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Vyhodnocen&#237;%202020\Tabulky%204,5,6,7\Tabulky%204,5,6,7%20-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SENIOŘI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"/>
                  <c:y val="-4.19947593351022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05105105105104E-2"/>
                  <c:y val="-1.57480347506633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SEN!$B$2:$J$3</c:f>
              <c:multiLvlStrCache>
                <c:ptCount val="9"/>
                <c:lvl>
                  <c:pt idx="0">
                    <c:v>222 157 693 Kč</c:v>
                  </c:pt>
                  <c:pt idx="1">
                    <c:v>31 581 954 Kč</c:v>
                  </c:pt>
                  <c:pt idx="2">
                    <c:v>2 452 719 Kč</c:v>
                  </c:pt>
                  <c:pt idx="3">
                    <c:v>314 096 768 Kč</c:v>
                  </c:pt>
                  <c:pt idx="4">
                    <c:v>62 307 629 Kč</c:v>
                  </c:pt>
                  <c:pt idx="5">
                    <c:v>57 368 928 Kč</c:v>
                  </c:pt>
                  <c:pt idx="6">
                    <c:v>495 359 949 Kč</c:v>
                  </c:pt>
                  <c:pt idx="7">
                    <c:v>8 200 157 Kč</c:v>
                  </c:pt>
                  <c:pt idx="8">
                    <c:v>125 283 854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SEN!$B$3:$J$3</c:f>
              <c:numCache>
                <c:formatCode>#,##0\ "Kč"</c:formatCode>
                <c:ptCount val="9"/>
                <c:pt idx="0">
                  <c:v>222157693</c:v>
                </c:pt>
                <c:pt idx="1">
                  <c:v>31581954</c:v>
                </c:pt>
                <c:pt idx="2">
                  <c:v>2452719</c:v>
                </c:pt>
                <c:pt idx="3">
                  <c:v>314096768</c:v>
                </c:pt>
                <c:pt idx="4">
                  <c:v>62307629</c:v>
                </c:pt>
                <c:pt idx="5">
                  <c:v>57368928</c:v>
                </c:pt>
                <c:pt idx="6">
                  <c:v>495359949</c:v>
                </c:pt>
                <c:pt idx="7">
                  <c:v>8200157</c:v>
                </c:pt>
                <c:pt idx="8">
                  <c:v>125283854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310135202171889"/>
          <c:y val="0.26995293569614481"/>
          <c:w val="0.36704374152543645"/>
          <c:h val="0.54139325467444865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cs-CZ" sz="2800" dirty="0" smtClean="0"/>
              <a:t>Prevence kriminality</a:t>
            </a:r>
          </a:p>
        </c:rich>
      </c:tx>
      <c:layout>
        <c:manualLayout>
          <c:xMode val="edge"/>
          <c:yMode val="edge"/>
          <c:x val="0.31546685136580144"/>
          <c:y val="1.122413064357795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1.1904761904761861E-2"/>
                  <c:y val="-1.57232704402514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numFmt formatCode="0.00%" sourceLinked="0"/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cs-CZ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KRIMI!$B$1:$J$2</c:f>
              <c:multiLvlStrCache>
                <c:ptCount val="9"/>
                <c:lvl>
                  <c:pt idx="0">
                    <c:v>13 916 727 Kč</c:v>
                  </c:pt>
                  <c:pt idx="1">
                    <c:v>924 000 Kč</c:v>
                  </c:pt>
                  <c:pt idx="2">
                    <c:v>0 Kč</c:v>
                  </c:pt>
                  <c:pt idx="3">
                    <c:v>5 857 203 Kč</c:v>
                  </c:pt>
                  <c:pt idx="4">
                    <c:v>3 849 679 Kč</c:v>
                  </c:pt>
                  <c:pt idx="5">
                    <c:v>858 535 Kč</c:v>
                  </c:pt>
                  <c:pt idx="6">
                    <c:v>705 384 Kč</c:v>
                  </c:pt>
                  <c:pt idx="7">
                    <c:v>1 174 913 Kč</c:v>
                  </c:pt>
                  <c:pt idx="8">
                    <c:v>1 827 404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KRIMI!$B$2:$J$2</c:f>
              <c:numCache>
                <c:formatCode>#,##0\ "Kč"</c:formatCode>
                <c:ptCount val="9"/>
                <c:pt idx="0">
                  <c:v>13916727</c:v>
                </c:pt>
                <c:pt idx="1">
                  <c:v>924000</c:v>
                </c:pt>
                <c:pt idx="2">
                  <c:v>0</c:v>
                </c:pt>
                <c:pt idx="3">
                  <c:v>5857203</c:v>
                </c:pt>
                <c:pt idx="4">
                  <c:v>3849679</c:v>
                </c:pt>
                <c:pt idx="5">
                  <c:v>858535</c:v>
                </c:pt>
                <c:pt idx="6">
                  <c:v>705384</c:v>
                </c:pt>
                <c:pt idx="7">
                  <c:v>1174913</c:v>
                </c:pt>
                <c:pt idx="8">
                  <c:v>1827404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8000993643107623"/>
          <c:y val="0.22437775466745902"/>
          <c:w val="0.32888510819804029"/>
          <c:h val="0.70210939434457487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Protidrogová prevence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"/>
                  <c:y val="-4.0609137055837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326007326007326E-3"/>
                  <c:y val="1.3536379018612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3209876543209888E-2"/>
                  <c:y val="4.48965225743118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5228634500157679E-3"/>
                  <c:y val="3.3840947546531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1329833770778653E-3"/>
                  <c:y val="-9.008027683832147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5.7456984543598662E-2"/>
                  <c:y val="-6.190063860442543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DROGY!$B$1:$J$2</c:f>
              <c:multiLvlStrCache>
                <c:ptCount val="9"/>
                <c:lvl>
                  <c:pt idx="0">
                    <c:v>7 847 770 Kč</c:v>
                  </c:pt>
                  <c:pt idx="1">
                    <c:v>20 000 Kč</c:v>
                  </c:pt>
                  <c:pt idx="2">
                    <c:v>141 500 Kč</c:v>
                  </c:pt>
                  <c:pt idx="3">
                    <c:v>19 804 979 Kč</c:v>
                  </c:pt>
                  <c:pt idx="4">
                    <c:v>7 395 500 Kč</c:v>
                  </c:pt>
                  <c:pt idx="5">
                    <c:v>3 165 185 Kč</c:v>
                  </c:pt>
                  <c:pt idx="6">
                    <c:v>1 300 984 Kč</c:v>
                  </c:pt>
                  <c:pt idx="7">
                    <c:v>19 730 Kč</c:v>
                  </c:pt>
                  <c:pt idx="8">
                    <c:v>775 008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DROGY!$B$2:$J$2</c:f>
              <c:numCache>
                <c:formatCode>#,##0\ "Kč"</c:formatCode>
                <c:ptCount val="9"/>
                <c:pt idx="0">
                  <c:v>7847770</c:v>
                </c:pt>
                <c:pt idx="1">
                  <c:v>20000</c:v>
                </c:pt>
                <c:pt idx="2">
                  <c:v>141500</c:v>
                </c:pt>
                <c:pt idx="3">
                  <c:v>19804979</c:v>
                </c:pt>
                <c:pt idx="4">
                  <c:v>7395500</c:v>
                </c:pt>
                <c:pt idx="5">
                  <c:v>3165185</c:v>
                </c:pt>
                <c:pt idx="6">
                  <c:v>1300984</c:v>
                </c:pt>
                <c:pt idx="7">
                  <c:v>19730</c:v>
                </c:pt>
                <c:pt idx="8">
                  <c:v>775008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490768951894257"/>
          <c:y val="0.20339128928680869"/>
          <c:w val="0.38497654807038006"/>
          <c:h val="0.69803988968384023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cs-CZ" sz="2800"/>
              <a:t>Občané s duševním onemocněním</a:t>
            </a:r>
            <a:r>
              <a:rPr lang="cs-CZ" sz="2800" baseline="0"/>
              <a:t> a psychosociálními obtížemi</a:t>
            </a:r>
            <a:endParaRPr lang="cs-CZ" sz="280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48770292602308"/>
          <c:y val="0.25354525529669614"/>
          <c:w val="0.34892400602702439"/>
          <c:h val="0.56706745677408876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/>
              <a:t>Občané s duševním onemocněním</a:t>
            </a:r>
            <a:r>
              <a:rPr lang="cs-CZ" sz="2000" baseline="0" dirty="0"/>
              <a:t> a psychosociálními obtížemi</a:t>
            </a:r>
            <a:endParaRPr lang="cs-CZ" sz="2000" dirty="0"/>
          </a:p>
        </c:rich>
      </c:tx>
      <c:layout>
        <c:manualLayout>
          <c:xMode val="edge"/>
          <c:yMode val="edge"/>
          <c:x val="9.9368575624082231E-2"/>
          <c:y val="1.649484536082474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8.7288597926895792E-3"/>
                  <c:y val="-6.33147113594040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63976270560288E-2"/>
                  <c:y val="3.35195530726256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DO!$B$1:$J$2</c:f>
              <c:multiLvlStrCache>
                <c:ptCount val="9"/>
                <c:lvl>
                  <c:pt idx="0">
                    <c:v>25 583 211 Kč</c:v>
                  </c:pt>
                  <c:pt idx="1">
                    <c:v>5 716 585 Kč</c:v>
                  </c:pt>
                  <c:pt idx="2">
                    <c:v>494 288 Kč</c:v>
                  </c:pt>
                  <c:pt idx="3">
                    <c:v>30 614 431 Kč</c:v>
                  </c:pt>
                  <c:pt idx="4">
                    <c:v>4 169 808 Kč</c:v>
                  </c:pt>
                  <c:pt idx="5">
                    <c:v>21 623 363 Kč</c:v>
                  </c:pt>
                  <c:pt idx="6">
                    <c:v>15 485 981 Kč</c:v>
                  </c:pt>
                  <c:pt idx="7">
                    <c:v>1 208 601 Kč</c:v>
                  </c:pt>
                  <c:pt idx="8">
                    <c:v>38 216 598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DO!$B$2:$J$2</c:f>
              <c:numCache>
                <c:formatCode>#,##0\ "Kč"</c:formatCode>
                <c:ptCount val="9"/>
                <c:pt idx="0">
                  <c:v>25583211</c:v>
                </c:pt>
                <c:pt idx="1">
                  <c:v>5716585</c:v>
                </c:pt>
                <c:pt idx="2">
                  <c:v>494288</c:v>
                </c:pt>
                <c:pt idx="3">
                  <c:v>30614431</c:v>
                </c:pt>
                <c:pt idx="4">
                  <c:v>4169808</c:v>
                </c:pt>
                <c:pt idx="5">
                  <c:v>21623363</c:v>
                </c:pt>
                <c:pt idx="6">
                  <c:v>15485981</c:v>
                </c:pt>
                <c:pt idx="7">
                  <c:v>1208601</c:v>
                </c:pt>
                <c:pt idx="8">
                  <c:v>38216598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559876050735952"/>
          <c:y val="0.25354525529669614"/>
          <c:w val="0.34275116491495833"/>
          <c:h val="0.56706745677408876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Občané se zrakovým postižením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1.4999513949645297E-2"/>
                  <c:y val="-1.99760802286717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607590404582887E-3"/>
                  <c:y val="1.81818181818181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864197530864339E-3"/>
                  <c:y val="2.80603266089448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2900991542723826E-2"/>
                  <c:y val="1.347205003664410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ZRAK!$B$1:$J$2</c:f>
              <c:multiLvlStrCache>
                <c:ptCount val="9"/>
                <c:lvl>
                  <c:pt idx="0">
                    <c:v>2 696 473 Kč</c:v>
                  </c:pt>
                  <c:pt idx="1">
                    <c:v>93 800 Kč</c:v>
                  </c:pt>
                  <c:pt idx="2">
                    <c:v>34 900 Kč</c:v>
                  </c:pt>
                  <c:pt idx="3">
                    <c:v>5 999 150 Kč</c:v>
                  </c:pt>
                  <c:pt idx="4">
                    <c:v>332 356 Kč</c:v>
                  </c:pt>
                  <c:pt idx="5">
                    <c:v>2 374 904 Kč</c:v>
                  </c:pt>
                  <c:pt idx="6">
                    <c:v>289 271 Kč</c:v>
                  </c:pt>
                  <c:pt idx="7">
                    <c:v>289 575 Kč</c:v>
                  </c:pt>
                  <c:pt idx="8">
                    <c:v>1 078 807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ZRAK!$B$2:$J$2</c:f>
              <c:numCache>
                <c:formatCode>#,##0\ "Kč"</c:formatCode>
                <c:ptCount val="9"/>
                <c:pt idx="0">
                  <c:v>2696473</c:v>
                </c:pt>
                <c:pt idx="1">
                  <c:v>93800</c:v>
                </c:pt>
                <c:pt idx="2">
                  <c:v>34900</c:v>
                </c:pt>
                <c:pt idx="3">
                  <c:v>5999150</c:v>
                </c:pt>
                <c:pt idx="4">
                  <c:v>332356</c:v>
                </c:pt>
                <c:pt idx="5">
                  <c:v>2374904</c:v>
                </c:pt>
                <c:pt idx="6">
                  <c:v>289271</c:v>
                </c:pt>
                <c:pt idx="7">
                  <c:v>289575</c:v>
                </c:pt>
                <c:pt idx="8">
                  <c:v>1078807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269028871391074"/>
          <c:y val="0.24046098783106656"/>
          <c:w val="0.35813466025080198"/>
          <c:h val="0.62506299212598426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cs-CZ" sz="2400" dirty="0" smtClean="0"/>
              <a:t>Občané se sluchovým postižením</a:t>
            </a:r>
            <a:endParaRPr lang="en-US" sz="2400" dirty="0"/>
          </a:p>
        </c:rich>
      </c:tx>
      <c:layout>
        <c:manualLayout>
          <c:xMode val="edge"/>
          <c:yMode val="edge"/>
          <c:x val="0.29963643433459708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3.9655947591102525E-2"/>
                  <c:y val="3.05095370385591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0913060763647636E-2"/>
                  <c:y val="2.76143978871116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8463459331010722E-2"/>
                  <c:y val="-3.71881668996982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6087157903216071E-3"/>
                  <c:y val="-6.62197365516226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1479818219653486E-2"/>
                  <c:y val="-1.82981332940859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3647421310187888E-2"/>
                  <c:y val="-2.35406088257659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SLUCH!$B$1:$J$2</c:f>
              <c:multiLvlStrCache>
                <c:ptCount val="9"/>
                <c:lvl>
                  <c:pt idx="0">
                    <c:v>997 000 Kč</c:v>
                  </c:pt>
                  <c:pt idx="1">
                    <c:v>47 000 Kč</c:v>
                  </c:pt>
                  <c:pt idx="2">
                    <c:v>168 000 Kč</c:v>
                  </c:pt>
                  <c:pt idx="3">
                    <c:v>6 319 201 Kč</c:v>
                  </c:pt>
                  <c:pt idx="4">
                    <c:v>0 Kč</c:v>
                  </c:pt>
                  <c:pt idx="5">
                    <c:v>73 104 Kč</c:v>
                  </c:pt>
                  <c:pt idx="6">
                    <c:v>104 500 Kč</c:v>
                  </c:pt>
                  <c:pt idx="7">
                    <c:v>86 500 Kč</c:v>
                  </c:pt>
                  <c:pt idx="8">
                    <c:v>60 406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SLUCH!$B$2:$J$2</c:f>
              <c:numCache>
                <c:formatCode>#,##0\ "Kč"</c:formatCode>
                <c:ptCount val="9"/>
                <c:pt idx="0">
                  <c:v>997000</c:v>
                </c:pt>
                <c:pt idx="1">
                  <c:v>47000</c:v>
                </c:pt>
                <c:pt idx="2">
                  <c:v>168000</c:v>
                </c:pt>
                <c:pt idx="3">
                  <c:v>6319201</c:v>
                </c:pt>
                <c:pt idx="4">
                  <c:v>0</c:v>
                </c:pt>
                <c:pt idx="5">
                  <c:v>73104</c:v>
                </c:pt>
                <c:pt idx="6">
                  <c:v>104500</c:v>
                </c:pt>
                <c:pt idx="7">
                  <c:v>86500</c:v>
                </c:pt>
                <c:pt idx="8">
                  <c:v>60406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99454000130208"/>
          <c:y val="0.198816356381431"/>
          <c:w val="0.33734745232443075"/>
          <c:h val="0.69137167221964768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Občané s mentálním, tělesným a kombinovaným postižením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2.9239766081871343E-3"/>
                  <c:y val="2.30381569474442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619883040935672E-2"/>
                  <c:y val="-4.89560835133189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MTKP!$B$1:$J$2</c:f>
              <c:multiLvlStrCache>
                <c:ptCount val="9"/>
                <c:lvl>
                  <c:pt idx="0">
                    <c:v>118 095 216 Kč</c:v>
                  </c:pt>
                  <c:pt idx="1">
                    <c:v>509 525 Kč</c:v>
                  </c:pt>
                  <c:pt idx="2">
                    <c:v>452 887 Kč</c:v>
                  </c:pt>
                  <c:pt idx="3">
                    <c:v>116 068 402 Kč</c:v>
                  </c:pt>
                  <c:pt idx="4">
                    <c:v>823 524 Kč</c:v>
                  </c:pt>
                  <c:pt idx="5">
                    <c:v>36 861 908 Kč</c:v>
                  </c:pt>
                  <c:pt idx="6">
                    <c:v>56 749 902 Kč</c:v>
                  </c:pt>
                  <c:pt idx="7">
                    <c:v>6 925 199 Kč</c:v>
                  </c:pt>
                  <c:pt idx="8">
                    <c:v>33 243 710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MTKP!$B$2:$J$2</c:f>
              <c:numCache>
                <c:formatCode>#,##0\ "Kč"</c:formatCode>
                <c:ptCount val="9"/>
                <c:pt idx="0">
                  <c:v>118095216</c:v>
                </c:pt>
                <c:pt idx="1">
                  <c:v>509525</c:v>
                </c:pt>
                <c:pt idx="2">
                  <c:v>452887</c:v>
                </c:pt>
                <c:pt idx="3">
                  <c:v>116068402</c:v>
                </c:pt>
                <c:pt idx="4">
                  <c:v>823524</c:v>
                </c:pt>
                <c:pt idx="5">
                  <c:v>36861908</c:v>
                </c:pt>
                <c:pt idx="6">
                  <c:v>56749902</c:v>
                </c:pt>
                <c:pt idx="7">
                  <c:v>6925199</c:v>
                </c:pt>
                <c:pt idx="8">
                  <c:v>33243710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346203435096923"/>
          <c:y val="0.24759420191266587"/>
          <c:w val="0.34683036330984945"/>
          <c:h val="0.5940123467287971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Děti a rodina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6.8141311978251445E-3"/>
                  <c:y val="2.72727272727272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813155004450685E-2"/>
                  <c:y val="-5.45454545454545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3552583407511841E-3"/>
                  <c:y val="-4.54545454545454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DaR!$B$1:$J$2</c:f>
              <c:multiLvlStrCache>
                <c:ptCount val="9"/>
                <c:lvl>
                  <c:pt idx="0">
                    <c:v>8 057 477 Kč</c:v>
                  </c:pt>
                  <c:pt idx="1">
                    <c:v>1 025 756 Kč</c:v>
                  </c:pt>
                  <c:pt idx="2">
                    <c:v>0 Kč</c:v>
                  </c:pt>
                  <c:pt idx="3">
                    <c:v>26 162 420 Kč</c:v>
                  </c:pt>
                  <c:pt idx="4">
                    <c:v>1 891 279 Kč</c:v>
                  </c:pt>
                  <c:pt idx="5">
                    <c:v>2 501 154 Kč</c:v>
                  </c:pt>
                  <c:pt idx="6">
                    <c:v>154 260 Kč</c:v>
                  </c:pt>
                  <c:pt idx="7">
                    <c:v>2 253 463 Kč</c:v>
                  </c:pt>
                  <c:pt idx="8">
                    <c:v>553 209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DaR!$B$2:$J$2</c:f>
              <c:numCache>
                <c:formatCode>#,##0\ "Kč"</c:formatCode>
                <c:ptCount val="9"/>
                <c:pt idx="0">
                  <c:v>8057477</c:v>
                </c:pt>
                <c:pt idx="1">
                  <c:v>1025756</c:v>
                </c:pt>
                <c:pt idx="2">
                  <c:v>0</c:v>
                </c:pt>
                <c:pt idx="3">
                  <c:v>26162420</c:v>
                </c:pt>
                <c:pt idx="4">
                  <c:v>1891279</c:v>
                </c:pt>
                <c:pt idx="5">
                  <c:v>2501154</c:v>
                </c:pt>
                <c:pt idx="6">
                  <c:v>154260</c:v>
                </c:pt>
                <c:pt idx="7">
                  <c:v>2253463</c:v>
                </c:pt>
                <c:pt idx="8">
                  <c:v>553209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596835221462243"/>
          <c:y val="0.16750608426594296"/>
          <c:w val="0.31793696104156577"/>
          <c:h val="0.77864686264887661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Občané ohrožení sociálním vyloučením a sociálně vyloučení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4.0165986196170492E-3"/>
                  <c:y val="4.471534566234854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041314280159481E-2"/>
                  <c:y val="4.17751978971105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7263872578043986E-2"/>
                  <c:y val="-1.04438642297650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SOC!$B$1:$J$2</c:f>
              <c:multiLvlStrCache>
                <c:ptCount val="9"/>
                <c:lvl>
                  <c:pt idx="0">
                    <c:v>10 514 892 Kč</c:v>
                  </c:pt>
                  <c:pt idx="1">
                    <c:v>1 481 805 Kč</c:v>
                  </c:pt>
                  <c:pt idx="2">
                    <c:v>553 000 Kč</c:v>
                  </c:pt>
                  <c:pt idx="3">
                    <c:v>33 028 282 Kč</c:v>
                  </c:pt>
                  <c:pt idx="4">
                    <c:v>9 597 453 Kč</c:v>
                  </c:pt>
                  <c:pt idx="5">
                    <c:v>61 514 047 Kč</c:v>
                  </c:pt>
                  <c:pt idx="6">
                    <c:v>18 689 165 Kč</c:v>
                  </c:pt>
                  <c:pt idx="7">
                    <c:v>609 336 Kč</c:v>
                  </c:pt>
                  <c:pt idx="8">
                    <c:v>8 977 705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SOC!$B$2:$J$2</c:f>
              <c:numCache>
                <c:formatCode>#,##0\ "Kč"</c:formatCode>
                <c:ptCount val="9"/>
                <c:pt idx="0">
                  <c:v>10514892</c:v>
                </c:pt>
                <c:pt idx="1">
                  <c:v>1481805</c:v>
                </c:pt>
                <c:pt idx="2">
                  <c:v>553000</c:v>
                </c:pt>
                <c:pt idx="3">
                  <c:v>33028282</c:v>
                </c:pt>
                <c:pt idx="4">
                  <c:v>9597453</c:v>
                </c:pt>
                <c:pt idx="5">
                  <c:v>61514047</c:v>
                </c:pt>
                <c:pt idx="6">
                  <c:v>18689165</c:v>
                </c:pt>
                <c:pt idx="7">
                  <c:v>609336</c:v>
                </c:pt>
                <c:pt idx="8">
                  <c:v>8977705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315519587829303"/>
          <c:y val="0.19231375451436716"/>
          <c:w val="0.38624003596772633"/>
          <c:h val="0.6797938638871186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Romské etnikum</a:t>
            </a:r>
          </a:p>
        </c:rich>
      </c:tx>
      <c:layout>
        <c:manualLayout>
          <c:xMode val="edge"/>
          <c:yMode val="edge"/>
          <c:x val="0.49090660542432196"/>
          <c:y val="8.4180979826834635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3.9138943248531333E-3"/>
                  <c:y val="-7.00000000000000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397260273972601E-2"/>
                  <c:y val="3.33333333333333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04566210045662"/>
                  <c:y val="0.136666666666666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9152092289833654E-2"/>
                  <c:y val="1.66666666666666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6529680365296829E-2"/>
                  <c:y val="-6.66666666666666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8276859228212908E-3"/>
                  <c:y val="-0.1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478799739073707E-2"/>
                  <c:y val="-0.0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RE!$B$1:$J$2</c:f>
              <c:multiLvlStrCache>
                <c:ptCount val="9"/>
                <c:lvl>
                  <c:pt idx="0">
                    <c:v>6 000 000 Kč</c:v>
                  </c:pt>
                  <c:pt idx="1">
                    <c:v>0 Kč</c:v>
                  </c:pt>
                  <c:pt idx="2">
                    <c:v>0 Kč</c:v>
                  </c:pt>
                  <c:pt idx="3">
                    <c:v>33 976 570 Kč</c:v>
                  </c:pt>
                  <c:pt idx="4">
                    <c:v>579 084 Kč</c:v>
                  </c:pt>
                  <c:pt idx="5">
                    <c:v>3 537 953 Kč</c:v>
                  </c:pt>
                  <c:pt idx="6">
                    <c:v>0 Kč</c:v>
                  </c:pt>
                  <c:pt idx="7">
                    <c:v>50 000 Kč</c:v>
                  </c:pt>
                  <c:pt idx="8">
                    <c:v>503 532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RE!$B$2:$J$2</c:f>
              <c:numCache>
                <c:formatCode>#,##0\ "Kč"</c:formatCode>
                <c:ptCount val="9"/>
                <c:pt idx="0">
                  <c:v>6000000</c:v>
                </c:pt>
                <c:pt idx="1">
                  <c:v>0</c:v>
                </c:pt>
                <c:pt idx="2">
                  <c:v>0</c:v>
                </c:pt>
                <c:pt idx="3">
                  <c:v>33976570</c:v>
                </c:pt>
                <c:pt idx="4">
                  <c:v>579084</c:v>
                </c:pt>
                <c:pt idx="5">
                  <c:v>3537953</c:v>
                </c:pt>
                <c:pt idx="6">
                  <c:v>0</c:v>
                </c:pt>
                <c:pt idx="7">
                  <c:v>50000</c:v>
                </c:pt>
                <c:pt idx="8">
                  <c:v>503532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442028650528278"/>
          <c:y val="0.20784041994750657"/>
          <c:w val="0.34034814141383019"/>
          <c:h val="0.68756929133858269"/>
        </c:manualLayout>
      </c:layout>
      <c:overlay val="0"/>
      <c:txPr>
        <a:bodyPr/>
        <a:lstStyle/>
        <a:p>
          <a:pPr>
            <a:defRPr sz="1400" b="1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3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54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3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1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27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24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3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2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2B31-B248-408B-9664-A43666B0EDC5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73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Vyhodnocení Přehledu poskytovaných sociálních služeb a souvisejících aktivit </a:t>
            </a:r>
            <a:br>
              <a:rPr lang="cs-CZ" sz="4900" b="1" dirty="0" smtClean="0"/>
            </a:br>
            <a:r>
              <a:rPr lang="cs-CZ" sz="4900" b="1" dirty="0" smtClean="0"/>
              <a:t>5. KP</a:t>
            </a:r>
            <a:endParaRPr lang="cs-CZ" sz="49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/>
          </a:p>
          <a:p>
            <a:pPr algn="l"/>
            <a:endParaRPr lang="cs-CZ" sz="4800" b="1" dirty="0" smtClean="0">
              <a:solidFill>
                <a:srgbClr val="0070C0"/>
              </a:solidFill>
            </a:endParaRPr>
          </a:p>
          <a:p>
            <a:pPr algn="l"/>
            <a:r>
              <a:rPr lang="cs-CZ" sz="4800" b="1" dirty="0">
                <a:solidFill>
                  <a:srgbClr val="0070C0"/>
                </a:solidFill>
              </a:rPr>
              <a:t> </a:t>
            </a:r>
            <a:r>
              <a:rPr lang="cs-CZ" sz="4800" b="1" dirty="0" smtClean="0">
                <a:solidFill>
                  <a:srgbClr val="0070C0"/>
                </a:solidFill>
              </a:rPr>
              <a:t>                          </a:t>
            </a:r>
          </a:p>
          <a:p>
            <a:pPr algn="l"/>
            <a:endParaRPr lang="cs-CZ" sz="4800" b="1" dirty="0">
              <a:solidFill>
                <a:srgbClr val="0070C0"/>
              </a:solidFill>
            </a:endParaRPr>
          </a:p>
          <a:p>
            <a:pPr algn="l"/>
            <a:r>
              <a:rPr lang="cs-CZ" sz="4800" b="1" dirty="0" smtClean="0">
                <a:solidFill>
                  <a:srgbClr val="0070C0"/>
                </a:solidFill>
              </a:rPr>
              <a:t>                                                </a:t>
            </a:r>
            <a:r>
              <a:rPr lang="cs-CZ" sz="8500" b="1" dirty="0" smtClean="0">
                <a:solidFill>
                  <a:srgbClr val="0070C0"/>
                </a:solidFill>
              </a:rPr>
              <a:t>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22820"/>
              </p:ext>
            </p:extLst>
          </p:nvPr>
        </p:nvGraphicFramePr>
        <p:xfrm>
          <a:off x="457200" y="1412777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514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b="1" dirty="0" smtClean="0"/>
              <a:t>Občané s mentálním, tělesným </a:t>
            </a:r>
            <a:br>
              <a:rPr lang="cs-CZ" sz="3100" b="1" dirty="0" smtClean="0"/>
            </a:br>
            <a:r>
              <a:rPr lang="cs-CZ" sz="3100" b="1" dirty="0" smtClean="0"/>
              <a:t>a kombinovaným postižením</a:t>
            </a:r>
            <a:endParaRPr lang="cs-CZ" sz="31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708921"/>
            <a:ext cx="8075240" cy="309634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305 455 932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364 720 109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364 120 916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36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38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4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5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891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Děti a rodina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20889"/>
            <a:ext cx="8075240" cy="309634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65 781 620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44 553 222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40 441 938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15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10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3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86148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31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ohrožení sociálním vyloučením a sociálně vyloučení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24944"/>
            <a:ext cx="8075240" cy="2592288"/>
          </a:xfrm>
        </p:spPr>
        <p:txBody>
          <a:bodyPr>
            <a:normAutofit lnSpcReduction="10000"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90 204 309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100 563 010Kč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145 318 339Kč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26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2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47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7627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335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Romské etnikum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44 697 420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48 963 911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44 754 041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69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919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80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Prevence kriminality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23 229 337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37 385 291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28 334 677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5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74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3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93812"/>
            <a:ext cx="8229600" cy="62301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5. KP a rok 2020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Celkové </a:t>
            </a:r>
            <a:r>
              <a:rPr lang="cs-CZ" dirty="0"/>
              <a:t>neinvestiční náklady vč. zajištění KP</a:t>
            </a:r>
          </a:p>
          <a:p>
            <a:pPr marL="0" indent="0">
              <a:buNone/>
            </a:pPr>
            <a:r>
              <a:rPr lang="cs-CZ" dirty="0"/>
              <a:t>	                 </a:t>
            </a:r>
            <a:r>
              <a:rPr lang="cs-CZ" b="1" dirty="0" smtClean="0">
                <a:solidFill>
                  <a:srgbClr val="0070C0"/>
                </a:solidFill>
              </a:rPr>
              <a:t>2 176 758 471 Kč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Počet služeb 		</a:t>
            </a:r>
            <a:r>
              <a:rPr lang="cs-CZ" b="1" dirty="0" smtClean="0">
                <a:solidFill>
                  <a:srgbClr val="0070C0"/>
                </a:solidFill>
              </a:rPr>
              <a:t>183   </a:t>
            </a:r>
            <a:r>
              <a:rPr lang="cs-CZ" b="1" dirty="0">
                <a:solidFill>
                  <a:srgbClr val="0070C0"/>
                </a:solidFill>
              </a:rPr>
              <a:t>-    </a:t>
            </a:r>
            <a:r>
              <a:rPr lang="cs-CZ" b="1" dirty="0" smtClean="0">
                <a:solidFill>
                  <a:srgbClr val="0070C0"/>
                </a:solidFill>
              </a:rPr>
              <a:t>24 346 klientů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Počet aktivit 		</a:t>
            </a:r>
            <a:r>
              <a:rPr lang="cs-CZ" b="1" dirty="0" smtClean="0">
                <a:solidFill>
                  <a:srgbClr val="0070C0"/>
                </a:solidFill>
              </a:rPr>
              <a:t>172</a:t>
            </a: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0070C0"/>
                </a:solidFill>
              </a:rPr>
              <a:t>-  130 182 účastníků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Počet organizací </a:t>
            </a:r>
            <a:r>
              <a:rPr lang="cs-CZ" b="1" dirty="0">
                <a:solidFill>
                  <a:srgbClr val="0070C0"/>
                </a:solidFill>
              </a:rPr>
              <a:t>	  </a:t>
            </a:r>
            <a:r>
              <a:rPr lang="cs-CZ" b="1" dirty="0" smtClean="0">
                <a:solidFill>
                  <a:srgbClr val="0070C0"/>
                </a:solidFill>
              </a:rPr>
              <a:t>67 </a:t>
            </a:r>
            <a:endParaRPr lang="cs-CZ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6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214968"/>
              </p:ext>
            </p:extLst>
          </p:nvPr>
        </p:nvGraphicFramePr>
        <p:xfrm>
          <a:off x="467544" y="129381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4289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Protidrogová prevence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26 171 569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36 000 071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39 269 990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11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4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5239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89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93812"/>
            <a:ext cx="8229600" cy="62301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SENIOŘI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1 098 439 758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1 112 274 921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1 356 345 911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49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13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651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94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Občané s duševním onemocněním </a:t>
            </a:r>
            <a:br>
              <a:rPr lang="cs-CZ" sz="4000" b="1" dirty="0" smtClean="0"/>
            </a:br>
            <a:r>
              <a:rPr lang="cs-CZ" sz="4000" b="1" dirty="0" smtClean="0"/>
              <a:t>a psychosociálními obtížemi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112 176 295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152 330 095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135 484 309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17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20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24526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30520"/>
              </p:ext>
            </p:extLst>
          </p:nvPr>
        </p:nvGraphicFramePr>
        <p:xfrm>
          <a:off x="251520" y="1484784"/>
          <a:ext cx="8648700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532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se zrakovým postižením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8 791 456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12 887 735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13 041 762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3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832569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547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se sluchovým postižením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7 556 083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2020	</a:t>
            </a:r>
            <a:r>
              <a:rPr lang="cs-CZ" sz="2400" b="1" dirty="0" smtClean="0">
                <a:solidFill>
                  <a:srgbClr val="0070C0"/>
                </a:solidFill>
              </a:rPr>
              <a:t>9 218 307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2020	</a:t>
            </a:r>
            <a:r>
              <a:rPr lang="cs-CZ" sz="2400" b="1" dirty="0" smtClean="0">
                <a:solidFill>
                  <a:srgbClr val="0070C0"/>
                </a:solidFill>
              </a:rPr>
              <a:t>7 845 396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6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35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188</Words>
  <Application>Microsoft Office PowerPoint</Application>
  <PresentationFormat>Předvádění na obrazovce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 Vyhodnocení Přehledu poskytovaných sociálních služeb a souvisejících aktivit  5. KP</vt:lpstr>
      <vt:lpstr>5. KP a rok 2020</vt:lpstr>
      <vt:lpstr>SENIOŘI</vt:lpstr>
      <vt:lpstr>Prezentace aplikace PowerPoint</vt:lpstr>
      <vt:lpstr> Občané s duševním onemocněním  a psychosociálními obtížemi </vt:lpstr>
      <vt:lpstr>Prezentace aplikace PowerPoint</vt:lpstr>
      <vt:lpstr> Občané se zrakovým postižením </vt:lpstr>
      <vt:lpstr>Prezentace aplikace PowerPoint</vt:lpstr>
      <vt:lpstr> Občané se sluchovým postižením </vt:lpstr>
      <vt:lpstr>Prezentace aplikace PowerPoint</vt:lpstr>
      <vt:lpstr> Občané s mentálním, tělesným  a kombinovaným postižením</vt:lpstr>
      <vt:lpstr>Prezentace aplikace PowerPoint</vt:lpstr>
      <vt:lpstr> Děti a rodina</vt:lpstr>
      <vt:lpstr>Prezentace aplikace PowerPoint</vt:lpstr>
      <vt:lpstr> Občané ohrožení sociálním vyloučením a sociálně vyloučení</vt:lpstr>
      <vt:lpstr>Prezentace aplikace PowerPoint</vt:lpstr>
      <vt:lpstr> Romské etnikum</vt:lpstr>
      <vt:lpstr>Prezentace aplikace PowerPoint</vt:lpstr>
      <vt:lpstr> Prevence kriminality</vt:lpstr>
      <vt:lpstr>Prezentace aplikace PowerPoint</vt:lpstr>
      <vt:lpstr> Protidrogová prevence</vt:lpstr>
      <vt:lpstr>Prezentace aplikace PowerPoint</vt:lpstr>
    </vt:vector>
  </TitlesOfParts>
  <Company>MMO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Přehledu poskytovaných sociálních služeb a souvisejících aktivit  5. KP</dc:title>
  <dc:creator>Seidler Petra</dc:creator>
  <cp:lastModifiedBy>Seidler Petra</cp:lastModifiedBy>
  <cp:revision>23</cp:revision>
  <dcterms:created xsi:type="dcterms:W3CDTF">2020-06-18T11:49:52Z</dcterms:created>
  <dcterms:modified xsi:type="dcterms:W3CDTF">2021-05-14T09:35:19Z</dcterms:modified>
</cp:coreProperties>
</file>