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77" r:id="rId4"/>
    <p:sldId id="271" r:id="rId5"/>
    <p:sldId id="272" r:id="rId6"/>
    <p:sldId id="278" r:id="rId7"/>
    <p:sldId id="279" r:id="rId8"/>
    <p:sldId id="273" r:id="rId9"/>
    <p:sldId id="274" r:id="rId10"/>
    <p:sldId id="275" r:id="rId11"/>
    <p:sldId id="276" r:id="rId12"/>
  </p:sldIdLst>
  <p:sldSz cx="9144000" cy="6858000" type="screen4x3"/>
  <p:notesSz cx="10063163" cy="68738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>
          <p15:clr>
            <a:srgbClr val="A4A3A4"/>
          </p15:clr>
        </p15:guide>
        <p15:guide id="2" pos="2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9780"/>
    <a:srgbClr val="4E885C"/>
    <a:srgbClr val="2020B6"/>
    <a:srgbClr val="00ADD0"/>
    <a:srgbClr val="003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2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2052" y="108"/>
      </p:cViewPr>
      <p:guideLst>
        <p:guide orient="horz" pos="3657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A8AE6E-C015-4970-AF2B-033B9DF88E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60863" cy="344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 eaLnBrk="1" hangingPunct="1">
              <a:defRPr sz="13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29538BA-0AC1-404F-B430-CD1070C899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00713" y="0"/>
            <a:ext cx="4360862" cy="344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 eaLnBrk="1" hangingPunct="1">
              <a:defRPr sz="13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9F583B0-34D1-4A4E-8D09-FE33DA09B6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27800"/>
            <a:ext cx="4360863" cy="344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 eaLnBrk="1" hangingPunct="1">
              <a:defRPr sz="13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54E1F99-C1F2-43F7-81DB-2591F7E41C2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00713" y="6527800"/>
            <a:ext cx="4360862" cy="344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 eaLnBrk="1" hangingPunct="1">
              <a:defRPr sz="1300"/>
            </a:lvl1pPr>
          </a:lstStyle>
          <a:p>
            <a:pPr>
              <a:defRPr/>
            </a:pPr>
            <a:fld id="{AAD25998-9766-4E27-BA0C-5EB682FA244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0C089B3-D300-4022-9D2D-F5783DE9A1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60863" cy="344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 eaLnBrk="1" hangingPunct="1">
              <a:defRPr sz="13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AF8A7F1-9A9B-445E-8447-975DB56326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700713" y="0"/>
            <a:ext cx="4360862" cy="344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 eaLnBrk="1" hangingPunct="1">
              <a:defRPr sz="13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F17A1E3-EC9B-4085-96C3-6417807DE46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13113" y="515938"/>
            <a:ext cx="3436937" cy="2578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515B5CB-EC88-4C6A-880A-A2F6C26807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6475" y="3265488"/>
            <a:ext cx="8050213" cy="30924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7E43F70C-1FA0-4BA6-A4A8-90A3FC0357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27800"/>
            <a:ext cx="4360863" cy="344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 eaLnBrk="1" hangingPunct="1">
              <a:defRPr sz="13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A9750E9-3F1B-405E-9DAC-821513A2A5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00713" y="6527800"/>
            <a:ext cx="4360862" cy="344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 eaLnBrk="1" hangingPunct="1">
              <a:defRPr sz="1300"/>
            </a:lvl1pPr>
          </a:lstStyle>
          <a:p>
            <a:pPr>
              <a:defRPr/>
            </a:pPr>
            <a:fld id="{35984129-6D81-44AF-82FC-1F132044627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4C996E6-E1C5-43DA-B0E7-035F4C52C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A55DA3-7D5F-4188-B64F-FEDE1542D040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6986CDF-4125-46EA-AE9C-82E88E3C74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165EE94-0AF7-4006-902E-BD83B5024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D15AE3-57B6-496E-99EB-6544CAE1D4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3ADE73-7765-43E1-BC28-205EB8DA8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209DAF-541B-4832-800D-7C4F8A2B9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0A65-5ADA-4E50-996E-408F1C6C7E9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779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B2A59A-BAE9-4D3B-A3B6-9BB2935AC3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95ECA8-76C6-43A6-903F-FD1A3CD27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C65684-8058-42E6-A1F4-FB861B638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F8E02-0F12-4D06-8FE3-62F0880098E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5467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6B3BF-6705-4413-BC7C-9254A0097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D66171-0AB0-47C7-8FAC-7C1D0C1E8A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0CA7A4-1DF7-4E35-9BCE-CA7DF60F81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2A97D-D3AA-48B6-A009-136CB7735CC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857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Nadpis, graf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jekt grafu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B98EA0-A58A-495D-8A97-7D97EF226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08C136-1588-481C-81A5-88E04049D2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1FF3A8-5B06-4052-BCAE-DABAEDE7C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72617-8ED5-4D8E-BA9A-62C6B3F72BD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1761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nline obrázek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C0D19D-252E-418A-8525-0C10A4B91D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8BA2C9-329D-47F5-82DF-28031D07D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D9BEDE-70E7-4D86-8826-F637B67E7C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8AFA-15A0-4E96-9E87-CD5CD45CE1C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52050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95DBC6-E0D2-4C17-9B35-77CC4D813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77117F-F6D4-4195-82FD-8E4AA5132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B362FE-EF5F-4FE4-B75E-E0B560074B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C4197-2BE0-4370-B099-DA2CA1A3CDD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0687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BF3273-AABA-40C6-8D53-9A638C4DC7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70897C-56E6-4B6E-AE71-BF45505A46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887FFD-5842-4128-A82D-B932194F4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CD72D-77A2-4533-863B-707B92DC584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32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B3AFC7-43D9-432C-9421-05AA410D01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C5F2C6-D476-4805-AD25-0721A4485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CF85A7-B21C-4D07-9FC8-81F52DD5B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B41DA-3CE4-40AA-965D-9B890736EAD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1532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0D3BD3-A9F2-4E65-934D-CBA865729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D113FA-E2B2-45F9-9FD1-E0B6AEAEA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E6BA19-9177-4F9B-BF1D-C93B690F49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6C498-709A-486D-B8BD-19241362026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08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4B13327-F6BC-4F28-86BE-E528A8C8C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CDD1DD-D006-4B61-A21B-4BAB4DF100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AB7D447-3FB8-4B86-9C82-407661277C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9894D-5C7F-41B7-9550-CF719A8991D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159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C1F6A68-B13C-4B4B-A577-ED70B9A456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45A342-9AF6-492C-837D-801A37036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945422-33FF-4BF3-8C07-7F3055990E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155D8-8ECD-46FC-B895-F77D92EC7E0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4333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9C14AA-DF05-4986-AA4B-98F90F9DD4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54070C-F7CE-4FA1-A986-55813CAC69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7EE0C9-A1B9-4C25-992D-0654D7ECE4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64C9E-8E36-45FD-AC56-750AC490567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092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891B29-8614-4EDF-9DF9-3C8DAF3EF6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3E6C35-BCEC-42DB-937C-6B2BC80D4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8A4015-224D-47BE-A771-2E2B746B8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43E7-5131-40E1-90C3-C6CF665619C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596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DBB335-E317-431E-83EA-F1E5FDDCC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E88B48-62BD-47C3-A10F-6288CF849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80D8DE-8831-4E7F-AD46-7CE2357FC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AFF41-790B-4EFD-B34B-FFFE862393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142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448662-5708-460B-9BA7-1B2D84615A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1F4324-AD72-45F2-8018-9E8B89C40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19BD2CF-DE41-406B-B5D9-137B8B3B13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AB6D17-816B-4258-8DD5-8FECAF5E25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3E560A-69BC-4731-9AA0-67C6815953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B76AF7-C8E0-457A-8E45-5A1DE00928E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dela.kramna@fno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938D8F7-8C4D-4309-B2FC-3E2B6857DE77}"/>
              </a:ext>
            </a:extLst>
          </p:cNvPr>
          <p:cNvSpPr>
            <a:spLocks noGrp="1" noChangeAspect="1" noChangeArrowheads="1"/>
          </p:cNvSpPr>
          <p:nvPr>
            <p:ph type="ctrTitle"/>
          </p:nvPr>
        </p:nvSpPr>
        <p:spPr>
          <a:xfrm>
            <a:off x="468313" y="1341438"/>
            <a:ext cx="8316912" cy="4319587"/>
          </a:xfrm>
          <a:noFill/>
        </p:spPr>
        <p:txBody>
          <a:bodyPr lIns="0" tIns="0" rIns="0" bIns="0" anchor="t"/>
          <a:lstStyle/>
          <a:p>
            <a:pPr algn="l" eaLnBrk="1" hangingPunct="1"/>
            <a:r>
              <a:rPr lang="cs-CZ" altLang="cs-CZ" sz="4000" b="1" dirty="0">
                <a:solidFill>
                  <a:srgbClr val="003C69"/>
                </a:solidFill>
              </a:rPr>
              <a:t>Setkání k multidisciplinárním týmům a CDZ</a:t>
            </a:r>
            <a:br>
              <a:rPr lang="cs-CZ" altLang="cs-CZ" sz="4000" b="1" dirty="0">
                <a:solidFill>
                  <a:srgbClr val="003C69"/>
                </a:solidFill>
              </a:rPr>
            </a:br>
            <a:br>
              <a:rPr lang="cs-CZ" altLang="cs-CZ" sz="4000" b="1" dirty="0">
                <a:solidFill>
                  <a:srgbClr val="003C69"/>
                </a:solidFill>
              </a:rPr>
            </a:br>
            <a:r>
              <a:rPr lang="cs-CZ" altLang="cs-CZ" sz="2000" b="1" dirty="0">
                <a:solidFill>
                  <a:srgbClr val="00ADD0"/>
                </a:solidFill>
              </a:rPr>
              <a:t>OSVZ, oddělení sociálních služeb</a:t>
            </a:r>
            <a:br>
              <a:rPr lang="cs-CZ" altLang="cs-CZ" sz="2000" b="1" dirty="0">
                <a:solidFill>
                  <a:srgbClr val="00ADD0"/>
                </a:solidFill>
              </a:rPr>
            </a:br>
            <a:r>
              <a:rPr lang="cs-CZ" altLang="cs-CZ" sz="2000" b="1" dirty="0">
                <a:solidFill>
                  <a:srgbClr val="00ADD0"/>
                </a:solidFill>
              </a:rPr>
              <a:t>Rostislav Honus</a:t>
            </a:r>
            <a:br>
              <a:rPr lang="cs-CZ" altLang="cs-CZ" sz="2000" b="1" dirty="0">
                <a:solidFill>
                  <a:srgbClr val="00ADD0"/>
                </a:solidFill>
              </a:rPr>
            </a:br>
            <a:r>
              <a:rPr lang="cs-CZ" altLang="cs-CZ" sz="2000" b="1" dirty="0">
                <a:solidFill>
                  <a:srgbClr val="00ADD0"/>
                </a:solidFill>
              </a:rPr>
              <a:t>22. dubna 2021</a:t>
            </a:r>
          </a:p>
        </p:txBody>
      </p:sp>
      <p:pic>
        <p:nvPicPr>
          <p:cNvPr id="4099" name="Picture 6">
            <a:extLst>
              <a:ext uri="{FF2B5EF4-FFF2-40B4-BE49-F238E27FC236}">
                <a16:creationId xmlns:a16="http://schemas.microsoft.com/office/drawing/2014/main" id="{789C519A-16E2-42C6-BFE4-AE07F47CE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8">
            <a:extLst>
              <a:ext uri="{FF2B5EF4-FFF2-40B4-BE49-F238E27FC236}">
                <a16:creationId xmlns:a16="http://schemas.microsoft.com/office/drawing/2014/main" id="{222C8B70-E54B-4C2F-8710-505465D6C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5425"/>
            <a:ext cx="4068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b="1" dirty="0">
                <a:solidFill>
                  <a:srgbClr val="00ADD0"/>
                </a:solidFill>
              </a:rPr>
              <a:t>Statutární město Ostrava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dirty="0">
                <a:solidFill>
                  <a:srgbClr val="00ADD0"/>
                </a:solidFill>
              </a:rPr>
              <a:t>odbor sociálních věcí a zdravotnictví</a:t>
            </a:r>
          </a:p>
        </p:txBody>
      </p:sp>
      <p:sp>
        <p:nvSpPr>
          <p:cNvPr id="4101" name="Text Box 9">
            <a:extLst>
              <a:ext uri="{FF2B5EF4-FFF2-40B4-BE49-F238E27FC236}">
                <a16:creationId xmlns:a16="http://schemas.microsoft.com/office/drawing/2014/main" id="{83C2DF96-13F1-4FF7-86E5-2DF12B57A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092825"/>
            <a:ext cx="4068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ADD0"/>
                </a:solidFill>
              </a:rPr>
              <a:t>www.ostrava.cz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1C90458-8D2F-4F66-806A-ABE86F5B5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588" y="2168860"/>
            <a:ext cx="4304149" cy="32372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>
            <a:extLst>
              <a:ext uri="{FF2B5EF4-FFF2-40B4-BE49-F238E27FC236}">
                <a16:creationId xmlns:a16="http://schemas.microsoft.com/office/drawing/2014/main" id="{BEAD3422-65D6-4CC7-A7DE-98585D5BB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6">
            <a:extLst>
              <a:ext uri="{FF2B5EF4-FFF2-40B4-BE49-F238E27FC236}">
                <a16:creationId xmlns:a16="http://schemas.microsoft.com/office/drawing/2014/main" id="{8C783F0A-ADEB-4360-9070-7A7214BF2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274638"/>
            <a:ext cx="8426450" cy="1143000"/>
          </a:xfrm>
          <a:noFill/>
        </p:spPr>
        <p:txBody>
          <a:bodyPr lIns="0" tIns="0" rIns="0" bIns="0"/>
          <a:lstStyle/>
          <a:p>
            <a:pPr algn="l" eaLnBrk="1" hangingPunct="1"/>
            <a:r>
              <a:rPr lang="cs-CZ" altLang="cs-CZ" sz="4000" b="1" dirty="0">
                <a:solidFill>
                  <a:srgbClr val="00ADD0"/>
                </a:solidFill>
              </a:rPr>
              <a:t>Program</a:t>
            </a:r>
            <a:endParaRPr lang="cs-CZ" altLang="cs-CZ" sz="4000" dirty="0"/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id="{48F335FA-0904-421B-9EAE-B038A32D7C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1417638"/>
            <a:ext cx="8245475" cy="4387850"/>
          </a:xfrm>
        </p:spPr>
        <p:txBody>
          <a:bodyPr/>
          <a:lstStyle/>
          <a:p>
            <a:pPr eaLnBrk="1" hangingPunct="1">
              <a:buClr>
                <a:srgbClr val="00ADD0"/>
              </a:buClr>
            </a:pPr>
            <a:r>
              <a:rPr lang="cs-CZ" altLang="cs-CZ" sz="1800" dirty="0">
                <a:solidFill>
                  <a:srgbClr val="003C69"/>
                </a:solidFill>
                <a:highlight>
                  <a:srgbClr val="C0C0C0"/>
                </a:highlight>
              </a:rPr>
              <a:t>Různé, </a:t>
            </a:r>
            <a:r>
              <a:rPr lang="cs-CZ" altLang="cs-CZ" sz="1800" b="1" dirty="0">
                <a:solidFill>
                  <a:srgbClr val="003C69"/>
                </a:solidFill>
                <a:highlight>
                  <a:srgbClr val="C0C0C0"/>
                </a:highlight>
              </a:rPr>
              <a:t>další témata</a:t>
            </a:r>
            <a:r>
              <a:rPr lang="cs-CZ" altLang="cs-CZ" sz="1800" dirty="0">
                <a:solidFill>
                  <a:srgbClr val="003C69"/>
                </a:solidFill>
                <a:highlight>
                  <a:srgbClr val="C0C0C0"/>
                </a:highlight>
              </a:rPr>
              <a:t>, která pro Vás bude užitečné diskutovat.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1800" dirty="0">
                <a:solidFill>
                  <a:srgbClr val="003C69"/>
                </a:solidFill>
                <a:highlight>
                  <a:srgbClr val="C0C0C0"/>
                </a:highlight>
              </a:rPr>
              <a:t>Vyhodnocení setkání (užitečnost, přínosy) a dohoda o </a:t>
            </a:r>
            <a:r>
              <a:rPr lang="cs-CZ" altLang="cs-CZ" sz="1800" b="1" dirty="0">
                <a:solidFill>
                  <a:srgbClr val="003C69"/>
                </a:solidFill>
                <a:highlight>
                  <a:srgbClr val="C0C0C0"/>
                </a:highlight>
              </a:rPr>
              <a:t>nastavení četnosti</a:t>
            </a:r>
            <a:r>
              <a:rPr lang="cs-CZ" altLang="cs-CZ" sz="1800" dirty="0">
                <a:solidFill>
                  <a:srgbClr val="003C69"/>
                </a:solidFill>
                <a:highlight>
                  <a:srgbClr val="C0C0C0"/>
                </a:highlight>
              </a:rPr>
              <a:t> a obsahu dalších setkání, účastnících apod.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„Společná“ komunikace a postup vůči PN Opava (možnosti).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Řešení problematiky dostupnosti bydlení.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Financování zdravotní části týmů – objem, udržitelnost.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Metodická pomoc se souhlasy veřejných opatrovníků o využití služeb CDZ nebo týmů (CDZ Ostrava poskytne součinnost odd. sociální práce a metodiky).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Setkání budou pokračovat 3x – 4x ročně nebo dle potřeby k aktuálním tématům k řešení.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Další jednání – 05/2021 k problematice bydlení, následně 06/2021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endParaRPr lang="cs-CZ" altLang="cs-CZ" sz="2000" dirty="0">
              <a:solidFill>
                <a:srgbClr val="003C69"/>
              </a:solidFill>
            </a:endParaRPr>
          </a:p>
          <a:p>
            <a:pPr eaLnBrk="1" hangingPunct="1">
              <a:buClr>
                <a:srgbClr val="00ADD0"/>
              </a:buClr>
            </a:pPr>
            <a:endParaRPr lang="cs-CZ" altLang="cs-CZ" sz="2000" dirty="0">
              <a:solidFill>
                <a:srgbClr val="003C6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>
            <a:extLst>
              <a:ext uri="{FF2B5EF4-FFF2-40B4-BE49-F238E27FC236}">
                <a16:creationId xmlns:a16="http://schemas.microsoft.com/office/drawing/2014/main" id="{B4352B32-8A65-4CD0-8702-BC76EF878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Rectangle 7">
            <a:extLst>
              <a:ext uri="{FF2B5EF4-FFF2-40B4-BE49-F238E27FC236}">
                <a16:creationId xmlns:a16="http://schemas.microsoft.com/office/drawing/2014/main" id="{1D04C07A-E9D4-4DF5-ADA7-B281624C82C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1235075"/>
            <a:ext cx="8247063" cy="438785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00ADD0"/>
              </a:buClr>
              <a:buFontTx/>
              <a:buNone/>
              <a:defRPr/>
            </a:pPr>
            <a:r>
              <a:rPr lang="cs-CZ" altLang="cs-CZ" sz="4000" b="1" dirty="0">
                <a:solidFill>
                  <a:srgbClr val="00ADD0"/>
                </a:solidFill>
                <a:latin typeface="+mj-lt"/>
                <a:ea typeface="+mj-ea"/>
                <a:cs typeface="+mj-cs"/>
              </a:rPr>
              <a:t>Děkujeme za Váš čas a přejeme hezký den</a:t>
            </a:r>
          </a:p>
          <a:p>
            <a:pPr eaLnBrk="1" hangingPunct="1">
              <a:buClr>
                <a:srgbClr val="00ADD0"/>
              </a:buClr>
              <a:defRPr/>
            </a:pPr>
            <a:endParaRPr lang="cs-CZ" altLang="cs-CZ" sz="2000" dirty="0">
              <a:solidFill>
                <a:srgbClr val="003C69"/>
              </a:solidFill>
            </a:endParaRP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A8A1F66F-DECE-47D4-8F7B-B1A2606EF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49" b="-1089"/>
          <a:stretch>
            <a:fillRect/>
          </a:stretch>
        </p:blipFill>
        <p:spPr bwMode="auto">
          <a:xfrm>
            <a:off x="2979738" y="2019300"/>
            <a:ext cx="4889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81885F05-5D11-4644-9C6F-8B939DB709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948" y="2385668"/>
            <a:ext cx="4304149" cy="32372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>
            <a:extLst>
              <a:ext uri="{FF2B5EF4-FFF2-40B4-BE49-F238E27FC236}">
                <a16:creationId xmlns:a16="http://schemas.microsoft.com/office/drawing/2014/main" id="{1FB7FB61-FE96-4EDE-A7D2-4E40782DC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3">
            <a:extLst>
              <a:ext uri="{FF2B5EF4-FFF2-40B4-BE49-F238E27FC236}">
                <a16:creationId xmlns:a16="http://schemas.microsoft.com/office/drawing/2014/main" id="{40B999E9-0720-4CF9-9957-0A0957E4B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4969">
            <a:off x="5641975" y="800100"/>
            <a:ext cx="322897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>
            <a:extLst>
              <a:ext uri="{FF2B5EF4-FFF2-40B4-BE49-F238E27FC236}">
                <a16:creationId xmlns:a16="http://schemas.microsoft.com/office/drawing/2014/main" id="{99E28609-6DF4-494A-8D42-19DD1C78E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67073">
            <a:off x="3557588" y="109696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9" descr="Spirála Ostrava, z.ú. | Darujme.cz">
            <a:extLst>
              <a:ext uri="{FF2B5EF4-FFF2-40B4-BE49-F238E27FC236}">
                <a16:creationId xmlns:a16="http://schemas.microsoft.com/office/drawing/2014/main" id="{3E250AE6-50F3-4434-8B45-AD2DF1298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15684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3" descr="KPOstrava - Komunitní plánování sociálních služeb Ostrava">
            <a:extLst>
              <a:ext uri="{FF2B5EF4-FFF2-40B4-BE49-F238E27FC236}">
                <a16:creationId xmlns:a16="http://schemas.microsoft.com/office/drawing/2014/main" id="{2CEDB70D-EAE2-4B60-9219-7BD8BA35B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5264">
            <a:off x="3443288" y="2790825"/>
            <a:ext cx="2408237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25" descr="Fakultní nemocnice Ostrava - Home | Facebook">
            <a:extLst>
              <a:ext uri="{FF2B5EF4-FFF2-40B4-BE49-F238E27FC236}">
                <a16:creationId xmlns:a16="http://schemas.microsoft.com/office/drawing/2014/main" id="{57104A30-D8F6-45FE-AB6C-DB64D40B6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373">
            <a:off x="7426325" y="3900488"/>
            <a:ext cx="127000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7" descr="Vaše NEMOCNICE v srdci Ostravy">
            <a:extLst>
              <a:ext uri="{FF2B5EF4-FFF2-40B4-BE49-F238E27FC236}">
                <a16:creationId xmlns:a16="http://schemas.microsoft.com/office/drawing/2014/main" id="{E83A25EC-52AB-47C1-814A-80EA5EA3D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0627">
            <a:off x="3573463" y="4629150"/>
            <a:ext cx="2282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9" descr="Komunitní plánování sociálních služeb Ostrava - Home | Facebook">
            <a:extLst>
              <a:ext uri="{FF2B5EF4-FFF2-40B4-BE49-F238E27FC236}">
                <a16:creationId xmlns:a16="http://schemas.microsoft.com/office/drawing/2014/main" id="{B0286E38-F26D-4199-8A8F-7A2C3F444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354013"/>
            <a:ext cx="2805113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31" descr="Symboly kraje | Moravskoslezský kraj |">
            <a:extLst>
              <a:ext uri="{FF2B5EF4-FFF2-40B4-BE49-F238E27FC236}">
                <a16:creationId xmlns:a16="http://schemas.microsoft.com/office/drawing/2014/main" id="{F52F5D73-5F57-477F-9E0F-1C0BB5E54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93175">
            <a:off x="5470525" y="3467100"/>
            <a:ext cx="240506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33" descr="Městské obvody — Ostrava">
            <a:extLst>
              <a:ext uri="{FF2B5EF4-FFF2-40B4-BE49-F238E27FC236}">
                <a16:creationId xmlns:a16="http://schemas.microsoft.com/office/drawing/2014/main" id="{17F8F104-97CB-41AF-A78C-80D05B6DC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0479">
            <a:off x="1403350" y="2692400"/>
            <a:ext cx="1779588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35" descr="Domů | Reforma psychiatrie">
            <a:extLst>
              <a:ext uri="{FF2B5EF4-FFF2-40B4-BE49-F238E27FC236}">
                <a16:creationId xmlns:a16="http://schemas.microsoft.com/office/drawing/2014/main" id="{51C21EAD-F0ED-4BF2-B275-215E7B090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83813">
            <a:off x="765175" y="4868863"/>
            <a:ext cx="24447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37" descr="KORONAVIRUS MZČR - statnisprava.cz">
            <a:extLst>
              <a:ext uri="{FF2B5EF4-FFF2-40B4-BE49-F238E27FC236}">
                <a16:creationId xmlns:a16="http://schemas.microsoft.com/office/drawing/2014/main" id="{D26EDA21-3BE7-4819-AA58-49F603F2B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49018">
            <a:off x="481013" y="1868488"/>
            <a:ext cx="204946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>
            <a:extLst>
              <a:ext uri="{FF2B5EF4-FFF2-40B4-BE49-F238E27FC236}">
                <a16:creationId xmlns:a16="http://schemas.microsoft.com/office/drawing/2014/main" id="{10D8EB77-BCFF-4330-B65D-501BB87A8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6">
            <a:extLst>
              <a:ext uri="{FF2B5EF4-FFF2-40B4-BE49-F238E27FC236}">
                <a16:creationId xmlns:a16="http://schemas.microsoft.com/office/drawing/2014/main" id="{14379BC2-8412-48FD-92DA-B29E5AE25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274638"/>
            <a:ext cx="8426450" cy="1143000"/>
          </a:xfrm>
          <a:noFill/>
        </p:spPr>
        <p:txBody>
          <a:bodyPr lIns="0" tIns="0" rIns="0" bIns="0"/>
          <a:lstStyle/>
          <a:p>
            <a:pPr algn="l" eaLnBrk="1" hangingPunct="1"/>
            <a:r>
              <a:rPr lang="cs-CZ" altLang="cs-CZ" sz="4000" b="1" dirty="0">
                <a:solidFill>
                  <a:srgbClr val="00ADD0"/>
                </a:solidFill>
              </a:rPr>
              <a:t>Program</a:t>
            </a:r>
            <a:endParaRPr lang="cs-CZ" altLang="cs-CZ" sz="4000" dirty="0"/>
          </a:p>
        </p:txBody>
      </p:sp>
      <p:sp>
        <p:nvSpPr>
          <p:cNvPr id="7172" name="Rectangle 7">
            <a:extLst>
              <a:ext uri="{FF2B5EF4-FFF2-40B4-BE49-F238E27FC236}">
                <a16:creationId xmlns:a16="http://schemas.microsoft.com/office/drawing/2014/main" id="{58911A9E-F33E-4CD7-8E14-AA11D03EBE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1417638"/>
            <a:ext cx="8245475" cy="4387850"/>
          </a:xfrm>
        </p:spPr>
        <p:txBody>
          <a:bodyPr/>
          <a:lstStyle/>
          <a:p>
            <a:pPr eaLnBrk="1" hangingPunct="1">
              <a:buClr>
                <a:srgbClr val="00ADD0"/>
              </a:buClr>
            </a:pPr>
            <a:r>
              <a:rPr lang="cs-CZ" altLang="cs-CZ" sz="2000" dirty="0">
                <a:solidFill>
                  <a:srgbClr val="003C69"/>
                </a:solidFill>
              </a:rPr>
              <a:t>Úvod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2000" dirty="0">
                <a:solidFill>
                  <a:srgbClr val="003C69"/>
                </a:solidFill>
              </a:rPr>
              <a:t>Informace krajské koordinátorky.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2000" dirty="0">
                <a:solidFill>
                  <a:srgbClr val="003C69"/>
                </a:solidFill>
              </a:rPr>
              <a:t>Informace o aktuální činnosti/přípravách multidisciplinárních týmů.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2000" dirty="0">
                <a:solidFill>
                  <a:srgbClr val="003C69"/>
                </a:solidFill>
              </a:rPr>
              <a:t>Vaše plány na letošní rok.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2000" dirty="0">
                <a:solidFill>
                  <a:srgbClr val="003C69"/>
                </a:solidFill>
              </a:rPr>
              <a:t>S čím může pomoci město Ostrava (v rámci procesů komunitního plánování, sdílení, propojování apod.).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2000" dirty="0">
                <a:solidFill>
                  <a:srgbClr val="003C69"/>
                </a:solidFill>
              </a:rPr>
              <a:t>S čím mohou pomoci městské obvody?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2000" dirty="0">
                <a:solidFill>
                  <a:srgbClr val="003C69"/>
                </a:solidFill>
              </a:rPr>
              <a:t>Co potřebujeme od ostatních účastníků, jak můžeme efektivně spolupracovat? Chybí tady někdo?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2000" dirty="0">
                <a:solidFill>
                  <a:srgbClr val="003C69"/>
                </a:solidFill>
              </a:rPr>
              <a:t>Různé, další témata, která pro Vás bude užitečné diskutovat.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2000" dirty="0">
                <a:solidFill>
                  <a:srgbClr val="003C69"/>
                </a:solidFill>
              </a:rPr>
              <a:t>Vyhodnocení setkání (užitečnost, přínosy) a dohoda o nastavení četnosti a obsahu dalších setkání, účastnících apod.</a:t>
            </a:r>
          </a:p>
          <a:p>
            <a:pPr eaLnBrk="1" hangingPunct="1">
              <a:buClr>
                <a:srgbClr val="00ADD0"/>
              </a:buClr>
            </a:pPr>
            <a:endParaRPr lang="cs-CZ" altLang="cs-CZ" sz="2000" dirty="0">
              <a:solidFill>
                <a:srgbClr val="003C6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>
            <a:extLst>
              <a:ext uri="{FF2B5EF4-FFF2-40B4-BE49-F238E27FC236}">
                <a16:creationId xmlns:a16="http://schemas.microsoft.com/office/drawing/2014/main" id="{001B89F4-F31A-47C7-9E93-715C0DA82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6">
            <a:extLst>
              <a:ext uri="{FF2B5EF4-FFF2-40B4-BE49-F238E27FC236}">
                <a16:creationId xmlns:a16="http://schemas.microsoft.com/office/drawing/2014/main" id="{58129544-8FFA-4D5D-B015-710472336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274638"/>
            <a:ext cx="8426450" cy="1143000"/>
          </a:xfrm>
          <a:noFill/>
        </p:spPr>
        <p:txBody>
          <a:bodyPr lIns="0" tIns="0" rIns="0" bIns="0"/>
          <a:lstStyle/>
          <a:p>
            <a:pPr algn="l" eaLnBrk="1" hangingPunct="1"/>
            <a:r>
              <a:rPr lang="cs-CZ" altLang="cs-CZ" sz="4000" b="1" dirty="0">
                <a:solidFill>
                  <a:srgbClr val="00ADD0"/>
                </a:solidFill>
              </a:rPr>
              <a:t>Program</a:t>
            </a:r>
            <a:endParaRPr lang="cs-CZ" altLang="cs-CZ" sz="4000" dirty="0"/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E8EBAD7C-732E-4B1E-95FC-7D7862C3F2D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1417638"/>
            <a:ext cx="8245475" cy="4387850"/>
          </a:xfrm>
        </p:spPr>
        <p:txBody>
          <a:bodyPr/>
          <a:lstStyle/>
          <a:p>
            <a:pPr eaLnBrk="1" hangingPunct="1">
              <a:buClr>
                <a:srgbClr val="00ADD0"/>
              </a:buClr>
            </a:pPr>
            <a:r>
              <a:rPr lang="cs-CZ" altLang="cs-CZ" sz="2000" b="1" dirty="0">
                <a:solidFill>
                  <a:srgbClr val="003C69"/>
                </a:solidFill>
                <a:highlight>
                  <a:srgbClr val="C0C0C0"/>
                </a:highlight>
              </a:rPr>
              <a:t>Úvod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Poděkování za čas a zájem.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2000" b="1" dirty="0">
                <a:solidFill>
                  <a:srgbClr val="003C69"/>
                </a:solidFill>
                <a:highlight>
                  <a:srgbClr val="C0C0C0"/>
                </a:highlight>
              </a:rPr>
              <a:t>Informace krajské koordinátorky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Důležitost komunikace, efektivní pokrytí území (týmy se nepřekrývají).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V Ostravě 3 týmy (org. Trigon, Mens Sana, Spirála) + Centrum duševního zdraví Ostrava.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Do budoucna bude důležité propojování a navazování na další služby, zlepšení prostupnosti.</a:t>
            </a:r>
          </a:p>
          <a:p>
            <a:pPr eaLnBrk="1" hangingPunct="1">
              <a:buClr>
                <a:srgbClr val="00ADD0"/>
              </a:buClr>
            </a:pPr>
            <a:endParaRPr lang="cs-CZ" altLang="cs-CZ" sz="2000" dirty="0">
              <a:solidFill>
                <a:srgbClr val="003C6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>
            <a:extLst>
              <a:ext uri="{FF2B5EF4-FFF2-40B4-BE49-F238E27FC236}">
                <a16:creationId xmlns:a16="http://schemas.microsoft.com/office/drawing/2014/main" id="{DFEB1659-EF2A-4407-8F0D-BEC31FEC2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6">
            <a:extLst>
              <a:ext uri="{FF2B5EF4-FFF2-40B4-BE49-F238E27FC236}">
                <a16:creationId xmlns:a16="http://schemas.microsoft.com/office/drawing/2014/main" id="{2DD0E178-F1ED-4C33-88BD-475FF3D43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274638"/>
            <a:ext cx="8426450" cy="1143000"/>
          </a:xfrm>
          <a:noFill/>
        </p:spPr>
        <p:txBody>
          <a:bodyPr lIns="0" tIns="0" rIns="0" bIns="0"/>
          <a:lstStyle/>
          <a:p>
            <a:pPr algn="l" eaLnBrk="1" hangingPunct="1"/>
            <a:r>
              <a:rPr lang="cs-CZ" altLang="cs-CZ" sz="4000" b="1" dirty="0">
                <a:solidFill>
                  <a:srgbClr val="00ADD0"/>
                </a:solidFill>
              </a:rPr>
              <a:t>Program</a:t>
            </a:r>
            <a:endParaRPr lang="cs-CZ" altLang="cs-CZ" sz="4000" dirty="0"/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713470A0-53E4-4819-B7BB-20EA346BD9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1417638"/>
            <a:ext cx="8245475" cy="4387850"/>
          </a:xfrm>
        </p:spPr>
        <p:txBody>
          <a:bodyPr/>
          <a:lstStyle/>
          <a:p>
            <a:pPr eaLnBrk="1" hangingPunct="1">
              <a:buClr>
                <a:srgbClr val="00ADD0"/>
              </a:buClr>
            </a:pPr>
            <a:r>
              <a:rPr lang="cs-CZ" altLang="cs-CZ" sz="1800" b="1" dirty="0">
                <a:solidFill>
                  <a:srgbClr val="003C69"/>
                </a:solidFill>
                <a:highlight>
                  <a:srgbClr val="C0C0C0"/>
                </a:highlight>
              </a:rPr>
              <a:t>Informace o aktuální činnosti/přípravách multidisciplinárních týmů.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1800" b="1" dirty="0">
                <a:solidFill>
                  <a:srgbClr val="003C69"/>
                </a:solidFill>
                <a:highlight>
                  <a:srgbClr val="C0C0C0"/>
                </a:highlight>
              </a:rPr>
              <a:t>Vaše plány na letošní rok.</a:t>
            </a:r>
          </a:p>
          <a:p>
            <a:pPr marL="0" indent="0" eaLnBrk="1" hangingPunct="1">
              <a:buClr>
                <a:srgbClr val="00ADD0"/>
              </a:buClr>
              <a:buNone/>
            </a:pPr>
            <a:r>
              <a:rPr lang="cs-CZ" altLang="cs-CZ" sz="2000" b="1" dirty="0">
                <a:solidFill>
                  <a:srgbClr val="003C69"/>
                </a:solidFill>
              </a:rPr>
              <a:t>CDZ Ostrava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Proběhla koordinační schůzka se SPIRÁLA z.s. – dohoda o předávání klientů, kompetencích, vzájemné spolupráci.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V lednu 2022 končí pilotní projekt – ostrý provoz (5 soc. pracovníků, 4 psych. sestry, 1 všeobecná sestra, lékaři (aktuálně 55 klientů).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V plánu prohloubení spolupráce s PN Opava, pokračování spolupráce s DZR Slunovrat, první pacienti do následných služeb org. SPIRÁLA a TRIGON.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V letních měsících výběr peer konzultanta.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Jakmile to umožní epidem. situace – rozjezd denních služeb.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>
            <a:extLst>
              <a:ext uri="{FF2B5EF4-FFF2-40B4-BE49-F238E27FC236}">
                <a16:creationId xmlns:a16="http://schemas.microsoft.com/office/drawing/2014/main" id="{DFEB1659-EF2A-4407-8F0D-BEC31FEC2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6">
            <a:extLst>
              <a:ext uri="{FF2B5EF4-FFF2-40B4-BE49-F238E27FC236}">
                <a16:creationId xmlns:a16="http://schemas.microsoft.com/office/drawing/2014/main" id="{2DD0E178-F1ED-4C33-88BD-475FF3D43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274638"/>
            <a:ext cx="8426450" cy="1143000"/>
          </a:xfrm>
          <a:noFill/>
        </p:spPr>
        <p:txBody>
          <a:bodyPr lIns="0" tIns="0" rIns="0" bIns="0"/>
          <a:lstStyle/>
          <a:p>
            <a:pPr algn="l" eaLnBrk="1" hangingPunct="1"/>
            <a:r>
              <a:rPr lang="cs-CZ" altLang="cs-CZ" sz="4000" b="1" dirty="0">
                <a:solidFill>
                  <a:srgbClr val="00ADD0"/>
                </a:solidFill>
              </a:rPr>
              <a:t>Program</a:t>
            </a:r>
            <a:endParaRPr lang="cs-CZ" altLang="cs-CZ" sz="4000" dirty="0"/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713470A0-53E4-4819-B7BB-20EA346BD9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1196752"/>
            <a:ext cx="8245475" cy="4608736"/>
          </a:xfrm>
        </p:spPr>
        <p:txBody>
          <a:bodyPr/>
          <a:lstStyle/>
          <a:p>
            <a:pPr eaLnBrk="1" hangingPunct="1">
              <a:buClr>
                <a:srgbClr val="00ADD0"/>
              </a:buClr>
            </a:pPr>
            <a:r>
              <a:rPr lang="cs-CZ" altLang="cs-CZ" sz="1800" b="1" dirty="0">
                <a:solidFill>
                  <a:srgbClr val="003C69"/>
                </a:solidFill>
                <a:highlight>
                  <a:srgbClr val="C0C0C0"/>
                </a:highlight>
              </a:rPr>
              <a:t>Informace o aktuální činnosti/přípravách multidisciplinárních týmů.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1800" b="1" dirty="0">
                <a:solidFill>
                  <a:srgbClr val="003C69"/>
                </a:solidFill>
                <a:highlight>
                  <a:srgbClr val="C0C0C0"/>
                </a:highlight>
              </a:rPr>
              <a:t>Vaše plány na letošní rok.</a:t>
            </a:r>
          </a:p>
          <a:p>
            <a:pPr marL="0" indent="0" eaLnBrk="1" hangingPunct="1">
              <a:buClr>
                <a:srgbClr val="00ADD0"/>
              </a:buClr>
              <a:buNone/>
            </a:pPr>
            <a:r>
              <a:rPr lang="cs-CZ" altLang="cs-CZ" sz="2000" b="1" dirty="0">
                <a:solidFill>
                  <a:srgbClr val="003C69"/>
                </a:solidFill>
              </a:rPr>
              <a:t>SPIRÁLA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Proběhne schůzka zam. přímé péče s týmem CDZ Ostrava.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S ohledem na finanční možnosti – DPP (MUDr. Tatarko, 2 psych. sestry – všichni se zkušeností z PN Opava).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V plánu start spolupráce a práce v týmu byť s omezenými kapacitními možnostmi DPP.</a:t>
            </a:r>
          </a:p>
          <a:p>
            <a:pPr marL="0" indent="0" eaLnBrk="1" hangingPunct="1">
              <a:buClr>
                <a:srgbClr val="00ADD0"/>
              </a:buClr>
              <a:buNone/>
            </a:pPr>
            <a:r>
              <a:rPr lang="cs-CZ" altLang="cs-CZ" sz="2000" b="1" dirty="0">
                <a:solidFill>
                  <a:srgbClr val="003C69"/>
                </a:solidFill>
              </a:rPr>
              <a:t>MENS SANA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Od loňského roku vzdělávání týmu, 2 x psycholog.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Spolupráce s Domem duševního zdraví zatím neprobíhá. Doplňující informace Ing. Holkové – </a:t>
            </a:r>
            <a:r>
              <a:rPr lang="cs-CZ" altLang="cs-CZ" sz="2000" i="1" dirty="0" err="1">
                <a:solidFill>
                  <a:srgbClr val="003C69"/>
                </a:solidFill>
              </a:rPr>
              <a:t>vš</a:t>
            </a:r>
            <a:r>
              <a:rPr lang="cs-CZ" altLang="cs-CZ" sz="2000" i="1" dirty="0">
                <a:solidFill>
                  <a:srgbClr val="003C69"/>
                </a:solidFill>
              </a:rPr>
              <a:t>. sestra nastoupila k 1.4. V procesu adaptace. Následně proběhne první setkání s týmem Mens Sana.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Registrace služby chráněného bydlení na ul. Martinovská.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endParaRPr lang="cs-CZ" altLang="cs-CZ" sz="2000" dirty="0">
              <a:solidFill>
                <a:srgbClr val="003C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06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>
            <a:extLst>
              <a:ext uri="{FF2B5EF4-FFF2-40B4-BE49-F238E27FC236}">
                <a16:creationId xmlns:a16="http://schemas.microsoft.com/office/drawing/2014/main" id="{DFEB1659-EF2A-4407-8F0D-BEC31FEC2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6">
            <a:extLst>
              <a:ext uri="{FF2B5EF4-FFF2-40B4-BE49-F238E27FC236}">
                <a16:creationId xmlns:a16="http://schemas.microsoft.com/office/drawing/2014/main" id="{2DD0E178-F1ED-4C33-88BD-475FF3D43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274638"/>
            <a:ext cx="8426450" cy="1143000"/>
          </a:xfrm>
          <a:noFill/>
        </p:spPr>
        <p:txBody>
          <a:bodyPr lIns="0" tIns="0" rIns="0" bIns="0"/>
          <a:lstStyle/>
          <a:p>
            <a:pPr algn="l" eaLnBrk="1" hangingPunct="1"/>
            <a:r>
              <a:rPr lang="cs-CZ" altLang="cs-CZ" sz="4000" b="1" dirty="0">
                <a:solidFill>
                  <a:srgbClr val="00ADD0"/>
                </a:solidFill>
              </a:rPr>
              <a:t>Program</a:t>
            </a:r>
            <a:endParaRPr lang="cs-CZ" altLang="cs-CZ" sz="4000" dirty="0"/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713470A0-53E4-4819-B7BB-20EA346BD9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1417638"/>
            <a:ext cx="8245475" cy="4387850"/>
          </a:xfrm>
        </p:spPr>
        <p:txBody>
          <a:bodyPr/>
          <a:lstStyle/>
          <a:p>
            <a:pPr eaLnBrk="1" hangingPunct="1">
              <a:buClr>
                <a:srgbClr val="00ADD0"/>
              </a:buClr>
            </a:pPr>
            <a:r>
              <a:rPr lang="cs-CZ" altLang="cs-CZ" sz="1800" b="1" dirty="0">
                <a:solidFill>
                  <a:srgbClr val="003C69"/>
                </a:solidFill>
                <a:highlight>
                  <a:srgbClr val="C0C0C0"/>
                </a:highlight>
              </a:rPr>
              <a:t>Informace o aktuální činnosti/přípravách multidisciplinárních týmů.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1800" b="1" dirty="0">
                <a:solidFill>
                  <a:srgbClr val="003C69"/>
                </a:solidFill>
                <a:highlight>
                  <a:srgbClr val="C0C0C0"/>
                </a:highlight>
              </a:rPr>
              <a:t>Vaše plány na letošní rok.</a:t>
            </a:r>
          </a:p>
          <a:p>
            <a:pPr marL="0" indent="0" eaLnBrk="1" hangingPunct="1">
              <a:buClr>
                <a:srgbClr val="00ADD0"/>
              </a:buClr>
              <a:buNone/>
            </a:pPr>
            <a:r>
              <a:rPr lang="cs-CZ" altLang="cs-CZ" sz="2000" b="1" dirty="0">
                <a:solidFill>
                  <a:srgbClr val="003C69"/>
                </a:solidFill>
              </a:rPr>
              <a:t>Tým FNO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Multidisciplinární tým pro péči o děti a dospívající již přijímá klienty.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Uvítá spolupráci v rodinách a v případech, kdy dospívající dosáhnou plnoletosti (přechod do navazujících služeb).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Kontakt: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Bc. Adéla Kramná, DiS.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vedoucí sociální služby, sociální pracovnice</a:t>
            </a: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Poskytování multidisciplinární péče týmem duševního zdraví pro děti a adolescenty ve FN Ostrava, oddělení psychiatrické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Fakultní nemocnice Ostrava, 17. listopadu 1790/5, 708 52 Ostrava-Poruba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e-mail: </a:t>
            </a:r>
            <a:r>
              <a:rPr lang="cs-CZ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adela.kramna@fno.cz</a:t>
            </a:r>
            <a:r>
              <a:rPr lang="cs-CZ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telefon: +420 704 682 521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eaLnBrk="1" hangingPunct="1">
              <a:buClr>
                <a:srgbClr val="00ADD0"/>
              </a:buClr>
              <a:buNone/>
            </a:pPr>
            <a:endParaRPr lang="cs-CZ" altLang="cs-CZ" sz="2000" dirty="0">
              <a:solidFill>
                <a:srgbClr val="003C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55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>
            <a:extLst>
              <a:ext uri="{FF2B5EF4-FFF2-40B4-BE49-F238E27FC236}">
                <a16:creationId xmlns:a16="http://schemas.microsoft.com/office/drawing/2014/main" id="{82550840-5965-469A-99BB-A022AEED8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6">
            <a:extLst>
              <a:ext uri="{FF2B5EF4-FFF2-40B4-BE49-F238E27FC236}">
                <a16:creationId xmlns:a16="http://schemas.microsoft.com/office/drawing/2014/main" id="{4AD9FAEB-7BDB-4EF2-A331-DCCD41449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274638"/>
            <a:ext cx="8426450" cy="1143000"/>
          </a:xfrm>
          <a:noFill/>
        </p:spPr>
        <p:txBody>
          <a:bodyPr lIns="0" tIns="0" rIns="0" bIns="0"/>
          <a:lstStyle/>
          <a:p>
            <a:pPr algn="l" eaLnBrk="1" hangingPunct="1"/>
            <a:r>
              <a:rPr lang="cs-CZ" altLang="cs-CZ" sz="4000" b="1" dirty="0">
                <a:solidFill>
                  <a:srgbClr val="00ADD0"/>
                </a:solidFill>
              </a:rPr>
              <a:t>Program</a:t>
            </a:r>
            <a:endParaRPr lang="cs-CZ" altLang="cs-CZ" sz="4000" dirty="0"/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EF746DF6-0E59-4995-AEDD-0AA490F6F0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1417638"/>
            <a:ext cx="8245475" cy="4387850"/>
          </a:xfrm>
        </p:spPr>
        <p:txBody>
          <a:bodyPr/>
          <a:lstStyle/>
          <a:p>
            <a:pPr eaLnBrk="1" hangingPunct="1">
              <a:buClr>
                <a:srgbClr val="00ADD0"/>
              </a:buClr>
            </a:pPr>
            <a:r>
              <a:rPr lang="cs-CZ" altLang="cs-CZ" sz="2000" b="1" dirty="0">
                <a:solidFill>
                  <a:srgbClr val="003C69"/>
                </a:solidFill>
                <a:highlight>
                  <a:srgbClr val="C0C0C0"/>
                </a:highlight>
              </a:rPr>
              <a:t>S čím může pomoci město Ostrava </a:t>
            </a:r>
            <a:r>
              <a:rPr lang="cs-CZ" altLang="cs-CZ" sz="2000" dirty="0">
                <a:solidFill>
                  <a:srgbClr val="003C69"/>
                </a:solidFill>
                <a:highlight>
                  <a:srgbClr val="C0C0C0"/>
                </a:highlight>
              </a:rPr>
              <a:t>(v rámci procesů komunitního plánování, sdílení, propojování apod.).</a:t>
            </a:r>
          </a:p>
          <a:p>
            <a:pPr eaLnBrk="1" hangingPunct="1">
              <a:buClr>
                <a:srgbClr val="00ADD0"/>
              </a:buClr>
            </a:pPr>
            <a:r>
              <a:rPr lang="cs-CZ" altLang="cs-CZ" sz="2000" dirty="0">
                <a:solidFill>
                  <a:srgbClr val="003C69"/>
                </a:solidFill>
                <a:highlight>
                  <a:srgbClr val="C0C0C0"/>
                </a:highlight>
              </a:rPr>
              <a:t>S čím mohou pomoci </a:t>
            </a:r>
            <a:r>
              <a:rPr lang="cs-CZ" altLang="cs-CZ" sz="2000" b="1" dirty="0">
                <a:solidFill>
                  <a:srgbClr val="003C69"/>
                </a:solidFill>
                <a:highlight>
                  <a:srgbClr val="C0C0C0"/>
                </a:highlight>
              </a:rPr>
              <a:t>městské obvody</a:t>
            </a:r>
            <a:r>
              <a:rPr lang="cs-CZ" altLang="cs-CZ" sz="2000" dirty="0">
                <a:solidFill>
                  <a:srgbClr val="003C69"/>
                </a:solidFill>
                <a:highlight>
                  <a:srgbClr val="C0C0C0"/>
                </a:highlight>
              </a:rPr>
              <a:t>?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Vyvolat jednání v rámci procesů KP k dostupnosti chráněného a podporovaného bydlení – řešení rozvojových projektů (také otázka vlastnictví objektů), prostupnosti systému (další služby primárně nezaměřené na osoby s DO).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V případě potřeby plošné distribuce informací směrem k obvodům lze využít podpory odd. sociální práce a metodiky:</a:t>
            </a:r>
          </a:p>
          <a:p>
            <a:pPr marL="0" indent="0" eaLnBrk="1" hangingPunct="1">
              <a:buClr>
                <a:srgbClr val="00ADD0"/>
              </a:buClr>
              <a:buNone/>
            </a:pPr>
            <a:r>
              <a:rPr lang="cs-CZ" alt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Mgr. Vladislava Ševčíková, vedoucí oddělení</a:t>
            </a:r>
          </a:p>
          <a:p>
            <a:pPr marL="0" indent="0" eaLnBrk="1" hangingPunct="1">
              <a:buClr>
                <a:srgbClr val="00ADD0"/>
              </a:buClr>
              <a:buNone/>
            </a:pPr>
            <a:r>
              <a:rPr lang="cs-CZ" altLang="cs-CZ" sz="1800" dirty="0">
                <a:solidFill>
                  <a:srgbClr val="000000"/>
                </a:solidFill>
                <a:latin typeface="Calibri" panose="020F0502020204030204" pitchFamily="34" charset="0"/>
              </a:rPr>
              <a:t>vsevcikova@ostrava.cz / tel.: 599443844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Pokračovat v koordinaci, v setkáních.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Informace do PS KP – prostřednictvím manažera a kontaktní osoby za MMO (Mgr. Petr Habram).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endParaRPr lang="cs-CZ" altLang="cs-CZ" sz="2000" dirty="0">
              <a:solidFill>
                <a:srgbClr val="003C69"/>
              </a:solidFill>
            </a:endParaRPr>
          </a:p>
          <a:p>
            <a:pPr eaLnBrk="1" hangingPunct="1">
              <a:buClr>
                <a:srgbClr val="00ADD0"/>
              </a:buClr>
            </a:pPr>
            <a:endParaRPr lang="cs-CZ" altLang="cs-CZ" sz="2000" dirty="0">
              <a:solidFill>
                <a:srgbClr val="003C6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>
            <a:extLst>
              <a:ext uri="{FF2B5EF4-FFF2-40B4-BE49-F238E27FC236}">
                <a16:creationId xmlns:a16="http://schemas.microsoft.com/office/drawing/2014/main" id="{9905D3EF-E7FE-4A75-B2D6-A5D02C01F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164263"/>
            <a:ext cx="29733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6">
            <a:extLst>
              <a:ext uri="{FF2B5EF4-FFF2-40B4-BE49-F238E27FC236}">
                <a16:creationId xmlns:a16="http://schemas.microsoft.com/office/drawing/2014/main" id="{DDB83C99-9BB7-4D8C-A2C5-5D4C73922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274638"/>
            <a:ext cx="8426450" cy="1143000"/>
          </a:xfrm>
          <a:noFill/>
        </p:spPr>
        <p:txBody>
          <a:bodyPr lIns="0" tIns="0" rIns="0" bIns="0"/>
          <a:lstStyle/>
          <a:p>
            <a:pPr algn="l" eaLnBrk="1" hangingPunct="1"/>
            <a:r>
              <a:rPr lang="cs-CZ" altLang="cs-CZ" sz="4000" b="1" dirty="0">
                <a:solidFill>
                  <a:srgbClr val="00ADD0"/>
                </a:solidFill>
              </a:rPr>
              <a:t>Program</a:t>
            </a:r>
            <a:endParaRPr lang="cs-CZ" altLang="cs-CZ" sz="4000" dirty="0"/>
          </a:p>
        </p:txBody>
      </p:sp>
      <p:sp>
        <p:nvSpPr>
          <p:cNvPr id="11268" name="Rectangle 7">
            <a:extLst>
              <a:ext uri="{FF2B5EF4-FFF2-40B4-BE49-F238E27FC236}">
                <a16:creationId xmlns:a16="http://schemas.microsoft.com/office/drawing/2014/main" id="{F01A6F4C-6D2B-4C8B-A847-8176524619A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1417638"/>
            <a:ext cx="8245475" cy="4387850"/>
          </a:xfrm>
        </p:spPr>
        <p:txBody>
          <a:bodyPr/>
          <a:lstStyle/>
          <a:p>
            <a:pPr eaLnBrk="1" hangingPunct="1">
              <a:buClr>
                <a:srgbClr val="00ADD0"/>
              </a:buClr>
            </a:pPr>
            <a:r>
              <a:rPr lang="cs-CZ" altLang="cs-CZ" sz="1800" dirty="0">
                <a:solidFill>
                  <a:srgbClr val="003C69"/>
                </a:solidFill>
                <a:highlight>
                  <a:srgbClr val="C0C0C0"/>
                </a:highlight>
              </a:rPr>
              <a:t>Co potřebujeme od ostatních účastníků, jak můžeme efektivně spolupracovat? </a:t>
            </a:r>
            <a:r>
              <a:rPr lang="cs-CZ" altLang="cs-CZ" sz="1800" b="1" dirty="0">
                <a:solidFill>
                  <a:srgbClr val="003C69"/>
                </a:solidFill>
                <a:highlight>
                  <a:srgbClr val="C0C0C0"/>
                </a:highlight>
              </a:rPr>
              <a:t>Chybí tady někdo?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Zástupci Domu duševního zdraví.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Koordinátorka multidisciplinárních týmů paní Vlhová.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Koordinátor komunitního plánování.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Pan Radek Liška za PN Opava.</a:t>
            </a:r>
          </a:p>
          <a:p>
            <a:pPr eaLnBrk="1" hangingPunct="1">
              <a:buClr>
                <a:srgbClr val="00ADD0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solidFill>
                  <a:srgbClr val="003C69"/>
                </a:solidFill>
              </a:rPr>
              <a:t>DZR Slunovrat.</a:t>
            </a:r>
          </a:p>
          <a:p>
            <a:pPr eaLnBrk="1" hangingPunct="1">
              <a:buClr>
                <a:srgbClr val="00ADD0"/>
              </a:buClr>
            </a:pPr>
            <a:endParaRPr lang="cs-CZ" altLang="cs-CZ" sz="2000" dirty="0">
              <a:solidFill>
                <a:srgbClr val="003C6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803</Words>
  <Application>Microsoft Office PowerPoint</Application>
  <PresentationFormat>Předvádění na obrazovce (4:3)</PresentationFormat>
  <Paragraphs>80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Výchozí návrh</vt:lpstr>
      <vt:lpstr>Setkání k multidisciplinárním týmům a CDZ  OSVZ, oddělení sociálních služeb Rostislav Honus 22. dubna 2021</vt:lpstr>
      <vt:lpstr>Prezentace aplikace PowerPoint</vt:lpstr>
      <vt:lpstr>Program</vt:lpstr>
      <vt:lpstr>Program</vt:lpstr>
      <vt:lpstr>Program</vt:lpstr>
      <vt:lpstr>Program</vt:lpstr>
      <vt:lpstr>Program</vt:lpstr>
      <vt:lpstr>Program</vt:lpstr>
      <vt:lpstr>Program</vt:lpstr>
      <vt:lpstr>Program</vt:lpstr>
      <vt:lpstr>Prezentace aplikace PowerPoint</vt:lpstr>
    </vt:vector>
  </TitlesOfParts>
  <Company>MMO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procnerovaev</dc:creator>
  <cp:lastModifiedBy>Honus Rostislav</cp:lastModifiedBy>
  <cp:revision>53</cp:revision>
  <dcterms:created xsi:type="dcterms:W3CDTF">2009-09-08T12:01:24Z</dcterms:created>
  <dcterms:modified xsi:type="dcterms:W3CDTF">2021-04-22T11:05:31Z</dcterms:modified>
</cp:coreProperties>
</file>