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58" r:id="rId11"/>
    <p:sldId id="27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A00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62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E789F-2986-4734-B80A-4B48050BE62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20B761A-3D28-4FE0-8249-9FE80B088D2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cs-CZ" dirty="0"/>
            <a:t>Optimalizace metodik (2022)</a:t>
          </a:r>
        </a:p>
      </dgm:t>
    </dgm:pt>
    <dgm:pt modelId="{8299C651-7A9E-4116-A397-C55E161C56AD}" type="parTrans" cxnId="{3D642D4E-0A90-4732-A7FD-79C596A7E82F}">
      <dgm:prSet/>
      <dgm:spPr/>
      <dgm:t>
        <a:bodyPr/>
        <a:lstStyle/>
        <a:p>
          <a:pPr algn="ctr"/>
          <a:endParaRPr lang="cs-CZ"/>
        </a:p>
      </dgm:t>
    </dgm:pt>
    <dgm:pt modelId="{756BD3C7-288F-4369-837C-722EB3F627B3}" type="sibTrans" cxnId="{3D642D4E-0A90-4732-A7FD-79C596A7E82F}">
      <dgm:prSet/>
      <dgm:spPr/>
      <dgm:t>
        <a:bodyPr/>
        <a:lstStyle/>
        <a:p>
          <a:pPr algn="ctr"/>
          <a:endParaRPr lang="cs-CZ"/>
        </a:p>
      </dgm:t>
    </dgm:pt>
    <dgm:pt modelId="{8B57B065-DE87-46F8-AAE6-040AEAB5C84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cs-CZ" dirty="0"/>
            <a:t>Pilotáž  doporučení (2021)</a:t>
          </a:r>
        </a:p>
      </dgm:t>
    </dgm:pt>
    <dgm:pt modelId="{2433AE89-F5CF-4F08-8822-D4868446A0E1}" type="parTrans" cxnId="{879225B8-DC03-4C1D-942C-503CDF0FAE4C}">
      <dgm:prSet/>
      <dgm:spPr/>
      <dgm:t>
        <a:bodyPr/>
        <a:lstStyle/>
        <a:p>
          <a:pPr algn="ctr"/>
          <a:endParaRPr lang="cs-CZ"/>
        </a:p>
      </dgm:t>
    </dgm:pt>
    <dgm:pt modelId="{AE2E93CA-3B8F-4E5E-8FF8-BD225A886796}" type="sibTrans" cxnId="{879225B8-DC03-4C1D-942C-503CDF0FAE4C}">
      <dgm:prSet/>
      <dgm:spPr/>
      <dgm:t>
        <a:bodyPr/>
        <a:lstStyle/>
        <a:p>
          <a:pPr algn="ctr"/>
          <a:endParaRPr lang="cs-CZ"/>
        </a:p>
      </dgm:t>
    </dgm:pt>
    <dgm:pt modelId="{C9A40080-73C9-4CBF-8300-5AFE16DC109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cs-CZ" dirty="0"/>
            <a:t>Evaluace procesu KP (2020)</a:t>
          </a:r>
        </a:p>
      </dgm:t>
    </dgm:pt>
    <dgm:pt modelId="{EC0E973D-2127-43B3-9D75-B81DCB75656E}" type="parTrans" cxnId="{47427F50-E0C6-4A50-A4EF-4F644E59D26B}">
      <dgm:prSet/>
      <dgm:spPr/>
      <dgm:t>
        <a:bodyPr/>
        <a:lstStyle/>
        <a:p>
          <a:pPr algn="ctr"/>
          <a:endParaRPr lang="cs-CZ"/>
        </a:p>
      </dgm:t>
    </dgm:pt>
    <dgm:pt modelId="{4CCF8940-6CB7-46D8-8902-978889782602}" type="sibTrans" cxnId="{47427F50-E0C6-4A50-A4EF-4F644E59D26B}">
      <dgm:prSet/>
      <dgm:spPr/>
      <dgm:t>
        <a:bodyPr/>
        <a:lstStyle/>
        <a:p>
          <a:pPr algn="ctr"/>
          <a:endParaRPr lang="cs-CZ"/>
        </a:p>
      </dgm:t>
    </dgm:pt>
    <dgm:pt modelId="{F980BCCF-9310-4A19-B05D-6DB7B4653747}" type="pres">
      <dgm:prSet presAssocID="{726E789F-2986-4734-B80A-4B48050BE6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F7AEE61-2D58-4766-97A7-0EB93DD11376}" type="pres">
      <dgm:prSet presAssocID="{420B761A-3D28-4FE0-8249-9FE80B088D2B}" presName="gear1" presStyleLbl="node1" presStyleIdx="0" presStyleCnt="3">
        <dgm:presLayoutVars>
          <dgm:chMax val="1"/>
          <dgm:bulletEnabled val="1"/>
        </dgm:presLayoutVars>
      </dgm:prSet>
      <dgm:spPr/>
    </dgm:pt>
    <dgm:pt modelId="{CE1A4658-1B97-49C5-BA56-5E03CFFDAD63}" type="pres">
      <dgm:prSet presAssocID="{420B761A-3D28-4FE0-8249-9FE80B088D2B}" presName="gear1srcNode" presStyleLbl="node1" presStyleIdx="0" presStyleCnt="3"/>
      <dgm:spPr/>
    </dgm:pt>
    <dgm:pt modelId="{78A44E1E-6330-4C80-BB2B-E33C5A40E6D8}" type="pres">
      <dgm:prSet presAssocID="{420B761A-3D28-4FE0-8249-9FE80B088D2B}" presName="gear1dstNode" presStyleLbl="node1" presStyleIdx="0" presStyleCnt="3"/>
      <dgm:spPr/>
    </dgm:pt>
    <dgm:pt modelId="{8440CA44-E7D5-486D-8C07-EB9E98514C7E}" type="pres">
      <dgm:prSet presAssocID="{8B57B065-DE87-46F8-AAE6-040AEAB5C846}" presName="gear2" presStyleLbl="node1" presStyleIdx="1" presStyleCnt="3">
        <dgm:presLayoutVars>
          <dgm:chMax val="1"/>
          <dgm:bulletEnabled val="1"/>
        </dgm:presLayoutVars>
      </dgm:prSet>
      <dgm:spPr/>
    </dgm:pt>
    <dgm:pt modelId="{1163C8DB-47AD-451F-AF4F-F7455AC0C4F5}" type="pres">
      <dgm:prSet presAssocID="{8B57B065-DE87-46F8-AAE6-040AEAB5C846}" presName="gear2srcNode" presStyleLbl="node1" presStyleIdx="1" presStyleCnt="3"/>
      <dgm:spPr/>
    </dgm:pt>
    <dgm:pt modelId="{FFCAE8FB-D765-4043-A2BD-5B4FE12A91CF}" type="pres">
      <dgm:prSet presAssocID="{8B57B065-DE87-46F8-AAE6-040AEAB5C846}" presName="gear2dstNode" presStyleLbl="node1" presStyleIdx="1" presStyleCnt="3"/>
      <dgm:spPr/>
    </dgm:pt>
    <dgm:pt modelId="{06827922-8C3E-4E4C-829B-F86E26928611}" type="pres">
      <dgm:prSet presAssocID="{C9A40080-73C9-4CBF-8300-5AFE16DC109B}" presName="gear3" presStyleLbl="node1" presStyleIdx="2" presStyleCnt="3"/>
      <dgm:spPr/>
    </dgm:pt>
    <dgm:pt modelId="{8DA15FE0-12D2-4B33-BF58-793545D93341}" type="pres">
      <dgm:prSet presAssocID="{C9A40080-73C9-4CBF-8300-5AFE16DC109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DA5CCD8-5BC7-40F6-8F77-9F82CA2DF145}" type="pres">
      <dgm:prSet presAssocID="{C9A40080-73C9-4CBF-8300-5AFE16DC109B}" presName="gear3srcNode" presStyleLbl="node1" presStyleIdx="2" presStyleCnt="3"/>
      <dgm:spPr/>
    </dgm:pt>
    <dgm:pt modelId="{3AF0578F-47A3-4677-996C-4109956F24DC}" type="pres">
      <dgm:prSet presAssocID="{C9A40080-73C9-4CBF-8300-5AFE16DC109B}" presName="gear3dstNode" presStyleLbl="node1" presStyleIdx="2" presStyleCnt="3"/>
      <dgm:spPr/>
    </dgm:pt>
    <dgm:pt modelId="{838D6847-88BD-46E7-A0DE-854073D710ED}" type="pres">
      <dgm:prSet presAssocID="{756BD3C7-288F-4369-837C-722EB3F627B3}" presName="connector1" presStyleLbl="sibTrans2D1" presStyleIdx="0" presStyleCnt="3"/>
      <dgm:spPr/>
    </dgm:pt>
    <dgm:pt modelId="{E9B923DD-FAAE-4A15-B9EF-BD50C63DB91F}" type="pres">
      <dgm:prSet presAssocID="{AE2E93CA-3B8F-4E5E-8FF8-BD225A886796}" presName="connector2" presStyleLbl="sibTrans2D1" presStyleIdx="1" presStyleCnt="3"/>
      <dgm:spPr/>
    </dgm:pt>
    <dgm:pt modelId="{322AAB34-635D-4251-B234-65CCB7B8EF63}" type="pres">
      <dgm:prSet presAssocID="{4CCF8940-6CB7-46D8-8902-978889782602}" presName="connector3" presStyleLbl="sibTrans2D1" presStyleIdx="2" presStyleCnt="3"/>
      <dgm:spPr/>
    </dgm:pt>
  </dgm:ptLst>
  <dgm:cxnLst>
    <dgm:cxn modelId="{A11CAE07-638D-4BE1-ADC7-EA4737905B08}" type="presOf" srcId="{756BD3C7-288F-4369-837C-722EB3F627B3}" destId="{838D6847-88BD-46E7-A0DE-854073D710ED}" srcOrd="0" destOrd="0" presId="urn:microsoft.com/office/officeart/2005/8/layout/gear1"/>
    <dgm:cxn modelId="{19040C0B-0013-4C19-BD28-A1BE8FFFC40D}" type="presOf" srcId="{420B761A-3D28-4FE0-8249-9FE80B088D2B}" destId="{5F7AEE61-2D58-4766-97A7-0EB93DD11376}" srcOrd="0" destOrd="0" presId="urn:microsoft.com/office/officeart/2005/8/layout/gear1"/>
    <dgm:cxn modelId="{4EBB8D0F-C22D-4A2D-B5B3-C62CA46A1091}" type="presOf" srcId="{C9A40080-73C9-4CBF-8300-5AFE16DC109B}" destId="{8DA15FE0-12D2-4B33-BF58-793545D93341}" srcOrd="1" destOrd="0" presId="urn:microsoft.com/office/officeart/2005/8/layout/gear1"/>
    <dgm:cxn modelId="{572FED1A-E871-49EA-8217-4EB83D62E769}" type="presOf" srcId="{C9A40080-73C9-4CBF-8300-5AFE16DC109B}" destId="{3AF0578F-47A3-4677-996C-4109956F24DC}" srcOrd="3" destOrd="0" presId="urn:microsoft.com/office/officeart/2005/8/layout/gear1"/>
    <dgm:cxn modelId="{4665DE61-1E0B-4508-B74B-C5535966130C}" type="presOf" srcId="{C9A40080-73C9-4CBF-8300-5AFE16DC109B}" destId="{CDA5CCD8-5BC7-40F6-8F77-9F82CA2DF145}" srcOrd="2" destOrd="0" presId="urn:microsoft.com/office/officeart/2005/8/layout/gear1"/>
    <dgm:cxn modelId="{C86DC149-142F-40C7-A095-386422E05183}" type="presOf" srcId="{8B57B065-DE87-46F8-AAE6-040AEAB5C846}" destId="{1163C8DB-47AD-451F-AF4F-F7455AC0C4F5}" srcOrd="1" destOrd="0" presId="urn:microsoft.com/office/officeart/2005/8/layout/gear1"/>
    <dgm:cxn modelId="{3D642D4E-0A90-4732-A7FD-79C596A7E82F}" srcId="{726E789F-2986-4734-B80A-4B48050BE620}" destId="{420B761A-3D28-4FE0-8249-9FE80B088D2B}" srcOrd="0" destOrd="0" parTransId="{8299C651-7A9E-4116-A397-C55E161C56AD}" sibTransId="{756BD3C7-288F-4369-837C-722EB3F627B3}"/>
    <dgm:cxn modelId="{47427F50-E0C6-4A50-A4EF-4F644E59D26B}" srcId="{726E789F-2986-4734-B80A-4B48050BE620}" destId="{C9A40080-73C9-4CBF-8300-5AFE16DC109B}" srcOrd="2" destOrd="0" parTransId="{EC0E973D-2127-43B3-9D75-B81DCB75656E}" sibTransId="{4CCF8940-6CB7-46D8-8902-978889782602}"/>
    <dgm:cxn modelId="{4E852C53-646A-4851-9537-6AC5AA4519D0}" type="presOf" srcId="{420B761A-3D28-4FE0-8249-9FE80B088D2B}" destId="{CE1A4658-1B97-49C5-BA56-5E03CFFDAD63}" srcOrd="1" destOrd="0" presId="urn:microsoft.com/office/officeart/2005/8/layout/gear1"/>
    <dgm:cxn modelId="{40FAED75-8E0C-4A84-84B1-01C44200F9A7}" type="presOf" srcId="{726E789F-2986-4734-B80A-4B48050BE620}" destId="{F980BCCF-9310-4A19-B05D-6DB7B4653747}" srcOrd="0" destOrd="0" presId="urn:microsoft.com/office/officeart/2005/8/layout/gear1"/>
    <dgm:cxn modelId="{879225B8-DC03-4C1D-942C-503CDF0FAE4C}" srcId="{726E789F-2986-4734-B80A-4B48050BE620}" destId="{8B57B065-DE87-46F8-AAE6-040AEAB5C846}" srcOrd="1" destOrd="0" parTransId="{2433AE89-F5CF-4F08-8822-D4868446A0E1}" sibTransId="{AE2E93CA-3B8F-4E5E-8FF8-BD225A886796}"/>
    <dgm:cxn modelId="{9F5CADB9-AA77-42DF-B560-B0B05EB6C0A5}" type="presOf" srcId="{AE2E93CA-3B8F-4E5E-8FF8-BD225A886796}" destId="{E9B923DD-FAAE-4A15-B9EF-BD50C63DB91F}" srcOrd="0" destOrd="0" presId="urn:microsoft.com/office/officeart/2005/8/layout/gear1"/>
    <dgm:cxn modelId="{4AF2FEBC-7795-4B5A-B47C-718B9CE481FB}" type="presOf" srcId="{8B57B065-DE87-46F8-AAE6-040AEAB5C846}" destId="{8440CA44-E7D5-486D-8C07-EB9E98514C7E}" srcOrd="0" destOrd="0" presId="urn:microsoft.com/office/officeart/2005/8/layout/gear1"/>
    <dgm:cxn modelId="{E57E7ED0-B71A-478E-8727-58C35E5F7C33}" type="presOf" srcId="{C9A40080-73C9-4CBF-8300-5AFE16DC109B}" destId="{06827922-8C3E-4E4C-829B-F86E26928611}" srcOrd="0" destOrd="0" presId="urn:microsoft.com/office/officeart/2005/8/layout/gear1"/>
    <dgm:cxn modelId="{484C81D9-19E3-4584-909F-89D1C1677419}" type="presOf" srcId="{420B761A-3D28-4FE0-8249-9FE80B088D2B}" destId="{78A44E1E-6330-4C80-BB2B-E33C5A40E6D8}" srcOrd="2" destOrd="0" presId="urn:microsoft.com/office/officeart/2005/8/layout/gear1"/>
    <dgm:cxn modelId="{D81F2BE1-95AD-45DA-B3E1-99FEA15654A8}" type="presOf" srcId="{4CCF8940-6CB7-46D8-8902-978889782602}" destId="{322AAB34-635D-4251-B234-65CCB7B8EF63}" srcOrd="0" destOrd="0" presId="urn:microsoft.com/office/officeart/2005/8/layout/gear1"/>
    <dgm:cxn modelId="{B15FB7E9-2086-4A19-AF91-C73A0BE165F1}" type="presOf" srcId="{8B57B065-DE87-46F8-AAE6-040AEAB5C846}" destId="{FFCAE8FB-D765-4043-A2BD-5B4FE12A91CF}" srcOrd="2" destOrd="0" presId="urn:microsoft.com/office/officeart/2005/8/layout/gear1"/>
    <dgm:cxn modelId="{821D4791-285B-4F38-892E-5E80C34EDB4C}" type="presParOf" srcId="{F980BCCF-9310-4A19-B05D-6DB7B4653747}" destId="{5F7AEE61-2D58-4766-97A7-0EB93DD11376}" srcOrd="0" destOrd="0" presId="urn:microsoft.com/office/officeart/2005/8/layout/gear1"/>
    <dgm:cxn modelId="{23F52CC0-3323-4141-B16B-4B51CA8B28BF}" type="presParOf" srcId="{F980BCCF-9310-4A19-B05D-6DB7B4653747}" destId="{CE1A4658-1B97-49C5-BA56-5E03CFFDAD63}" srcOrd="1" destOrd="0" presId="urn:microsoft.com/office/officeart/2005/8/layout/gear1"/>
    <dgm:cxn modelId="{537EFBE3-A5C0-4C0A-B39E-D8BAC31B4D8D}" type="presParOf" srcId="{F980BCCF-9310-4A19-B05D-6DB7B4653747}" destId="{78A44E1E-6330-4C80-BB2B-E33C5A40E6D8}" srcOrd="2" destOrd="0" presId="urn:microsoft.com/office/officeart/2005/8/layout/gear1"/>
    <dgm:cxn modelId="{962132DF-B605-4563-9171-C808A83B155C}" type="presParOf" srcId="{F980BCCF-9310-4A19-B05D-6DB7B4653747}" destId="{8440CA44-E7D5-486D-8C07-EB9E98514C7E}" srcOrd="3" destOrd="0" presId="urn:microsoft.com/office/officeart/2005/8/layout/gear1"/>
    <dgm:cxn modelId="{0F7070D2-AF46-4978-A001-C701607CD5A2}" type="presParOf" srcId="{F980BCCF-9310-4A19-B05D-6DB7B4653747}" destId="{1163C8DB-47AD-451F-AF4F-F7455AC0C4F5}" srcOrd="4" destOrd="0" presId="urn:microsoft.com/office/officeart/2005/8/layout/gear1"/>
    <dgm:cxn modelId="{E07B0413-78E2-4BD2-B9A3-7FD2E8846313}" type="presParOf" srcId="{F980BCCF-9310-4A19-B05D-6DB7B4653747}" destId="{FFCAE8FB-D765-4043-A2BD-5B4FE12A91CF}" srcOrd="5" destOrd="0" presId="urn:microsoft.com/office/officeart/2005/8/layout/gear1"/>
    <dgm:cxn modelId="{215B6AD7-598F-4455-843A-02ABA70A885E}" type="presParOf" srcId="{F980BCCF-9310-4A19-B05D-6DB7B4653747}" destId="{06827922-8C3E-4E4C-829B-F86E26928611}" srcOrd="6" destOrd="0" presId="urn:microsoft.com/office/officeart/2005/8/layout/gear1"/>
    <dgm:cxn modelId="{000BE8E4-D1AD-4EE6-AB2E-C9CEBE8EB871}" type="presParOf" srcId="{F980BCCF-9310-4A19-B05D-6DB7B4653747}" destId="{8DA15FE0-12D2-4B33-BF58-793545D93341}" srcOrd="7" destOrd="0" presId="urn:microsoft.com/office/officeart/2005/8/layout/gear1"/>
    <dgm:cxn modelId="{DBD32277-A117-4F47-9D73-E1242F227980}" type="presParOf" srcId="{F980BCCF-9310-4A19-B05D-6DB7B4653747}" destId="{CDA5CCD8-5BC7-40F6-8F77-9F82CA2DF145}" srcOrd="8" destOrd="0" presId="urn:microsoft.com/office/officeart/2005/8/layout/gear1"/>
    <dgm:cxn modelId="{E1E5FD03-BB38-4FF0-B7C6-629EC65178AA}" type="presParOf" srcId="{F980BCCF-9310-4A19-B05D-6DB7B4653747}" destId="{3AF0578F-47A3-4677-996C-4109956F24DC}" srcOrd="9" destOrd="0" presId="urn:microsoft.com/office/officeart/2005/8/layout/gear1"/>
    <dgm:cxn modelId="{1BA1F950-1EAC-4BDD-A298-449314C7B930}" type="presParOf" srcId="{F980BCCF-9310-4A19-B05D-6DB7B4653747}" destId="{838D6847-88BD-46E7-A0DE-854073D710ED}" srcOrd="10" destOrd="0" presId="urn:microsoft.com/office/officeart/2005/8/layout/gear1"/>
    <dgm:cxn modelId="{956E5BC3-57EB-45AB-95D1-F199280B6BF6}" type="presParOf" srcId="{F980BCCF-9310-4A19-B05D-6DB7B4653747}" destId="{E9B923DD-FAAE-4A15-B9EF-BD50C63DB91F}" srcOrd="11" destOrd="0" presId="urn:microsoft.com/office/officeart/2005/8/layout/gear1"/>
    <dgm:cxn modelId="{E98E454B-E660-47C9-B76D-7F530FBD5C58}" type="presParOf" srcId="{F980BCCF-9310-4A19-B05D-6DB7B4653747}" destId="{322AAB34-635D-4251-B234-65CCB7B8EF6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BC6A7-DC7B-4324-9BD0-0A35CAE84728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FEEECC82-60F8-4319-AA2D-662EDE6D4BE7}">
      <dgm:prSet phldrT="[Text]"/>
      <dgm:spPr/>
      <dgm:t>
        <a:bodyPr/>
        <a:lstStyle/>
        <a:p>
          <a:r>
            <a:rPr lang="cs-CZ" dirty="0"/>
            <a:t>Scénáře budoucnosti a </a:t>
          </a:r>
          <a:r>
            <a:rPr lang="cs-CZ" dirty="0" err="1"/>
            <a:t>Talking</a:t>
          </a:r>
          <a:r>
            <a:rPr lang="cs-CZ" dirty="0"/>
            <a:t> </a:t>
          </a:r>
          <a:r>
            <a:rPr lang="cs-CZ" dirty="0" err="1"/>
            <a:t>walls</a:t>
          </a:r>
          <a:r>
            <a:rPr lang="cs-CZ" dirty="0"/>
            <a:t> (online?) v pracovních skupinách (spolu s prezentací evaluační zprávy)</a:t>
          </a:r>
        </a:p>
        <a:p>
          <a:r>
            <a:rPr lang="cs-CZ" dirty="0"/>
            <a:t>BŘEZEN-DUBEN</a:t>
          </a:r>
        </a:p>
      </dgm:t>
    </dgm:pt>
    <dgm:pt modelId="{AB5146AD-B49D-45DF-AFE9-2217401DFFF5}" type="parTrans" cxnId="{3FEEAFEE-D3A6-48F2-944A-8C6C8186B5B4}">
      <dgm:prSet/>
      <dgm:spPr/>
      <dgm:t>
        <a:bodyPr/>
        <a:lstStyle/>
        <a:p>
          <a:endParaRPr lang="cs-CZ"/>
        </a:p>
      </dgm:t>
    </dgm:pt>
    <dgm:pt modelId="{AC1CE862-3A26-411E-A26E-D05AFD40EA60}" type="sibTrans" cxnId="{3FEEAFEE-D3A6-48F2-944A-8C6C8186B5B4}">
      <dgm:prSet/>
      <dgm:spPr/>
      <dgm:t>
        <a:bodyPr/>
        <a:lstStyle/>
        <a:p>
          <a:endParaRPr lang="cs-CZ"/>
        </a:p>
      </dgm:t>
    </dgm:pt>
    <dgm:pt modelId="{74B6D4EC-910F-4972-ADE7-BD832F3FB59D}">
      <dgm:prSet phldrT="[Text]"/>
      <dgm:spPr/>
      <dgm:t>
        <a:bodyPr/>
        <a:lstStyle/>
        <a:p>
          <a:r>
            <a:rPr lang="cs-CZ" dirty="0"/>
            <a:t>Individuální (hloubkové) rozhovory (IR) o potřebách klientů sociálních služeb dle jednotlivých cílových skupin (klienti sociálních služeb)</a:t>
          </a:r>
        </a:p>
        <a:p>
          <a:r>
            <a:rPr lang="cs-CZ" dirty="0"/>
            <a:t>ÚNOR-ČERVEN</a:t>
          </a:r>
        </a:p>
      </dgm:t>
    </dgm:pt>
    <dgm:pt modelId="{E46AD2DB-CD8E-4DA5-B819-6F73A47C9CE1}" type="parTrans" cxnId="{EF693E92-4512-4741-ACC7-F12C8AF20E32}">
      <dgm:prSet/>
      <dgm:spPr/>
      <dgm:t>
        <a:bodyPr/>
        <a:lstStyle/>
        <a:p>
          <a:endParaRPr lang="cs-CZ"/>
        </a:p>
      </dgm:t>
    </dgm:pt>
    <dgm:pt modelId="{C0EF6E2D-EF30-45C0-AAA5-D3D4EED43CA1}" type="sibTrans" cxnId="{EF693E92-4512-4741-ACC7-F12C8AF20E32}">
      <dgm:prSet/>
      <dgm:spPr/>
      <dgm:t>
        <a:bodyPr/>
        <a:lstStyle/>
        <a:p>
          <a:endParaRPr lang="cs-CZ"/>
        </a:p>
      </dgm:t>
    </dgm:pt>
    <dgm:pt modelId="{D551E9EC-D44C-4913-A5B7-4F4CDBA125F2}">
      <dgm:prSet phldrT="[Text]"/>
      <dgm:spPr/>
      <dgm:t>
        <a:bodyPr/>
        <a:lstStyle/>
        <a:p>
          <a:r>
            <a:rPr lang="cs-CZ"/>
            <a:t>Urbánní hry a stánky pro veřejnost s Talking walls/ Přesunutí jednání PS do veřejného prostoru</a:t>
          </a:r>
        </a:p>
        <a:p>
          <a:r>
            <a:rPr lang="cs-CZ"/>
            <a:t>(navázání na akci Lidé lidem)</a:t>
          </a:r>
        </a:p>
        <a:p>
          <a:r>
            <a:rPr lang="cs-CZ"/>
            <a:t>KVĚTEN-ČERVEN</a:t>
          </a:r>
        </a:p>
      </dgm:t>
    </dgm:pt>
    <dgm:pt modelId="{1A0FD649-7BA3-4B4B-8AA8-1ACCA428FB54}" type="parTrans" cxnId="{CF9E9BC0-DC9B-4A34-A66A-5BA81FAAEE3C}">
      <dgm:prSet/>
      <dgm:spPr/>
      <dgm:t>
        <a:bodyPr/>
        <a:lstStyle/>
        <a:p>
          <a:endParaRPr lang="cs-CZ"/>
        </a:p>
      </dgm:t>
    </dgm:pt>
    <dgm:pt modelId="{3D5FB934-15CA-4CCE-81F9-49E7404621F5}" type="sibTrans" cxnId="{CF9E9BC0-DC9B-4A34-A66A-5BA81FAAEE3C}">
      <dgm:prSet/>
      <dgm:spPr/>
      <dgm:t>
        <a:bodyPr/>
        <a:lstStyle/>
        <a:p>
          <a:endParaRPr lang="cs-CZ"/>
        </a:p>
      </dgm:t>
    </dgm:pt>
    <dgm:pt modelId="{3BF6C36F-BB5C-4098-B470-8006F4E77357}">
      <dgm:prSet phldrT="[Text]"/>
      <dgm:spPr/>
      <dgm:t>
        <a:bodyPr/>
        <a:lstStyle/>
        <a:p>
          <a:r>
            <a:rPr lang="cs-CZ"/>
            <a:t>Analýza potřeb k validizaci</a:t>
          </a:r>
        </a:p>
        <a:p>
          <a:r>
            <a:rPr lang="cs-CZ"/>
            <a:t>ZÁŘÍ</a:t>
          </a:r>
        </a:p>
      </dgm:t>
    </dgm:pt>
    <dgm:pt modelId="{E618D4E1-2872-4D09-8588-425A63DB208E}" type="parTrans" cxnId="{E9AEAE00-15F1-497B-9270-ADD97339E840}">
      <dgm:prSet/>
      <dgm:spPr/>
      <dgm:t>
        <a:bodyPr/>
        <a:lstStyle/>
        <a:p>
          <a:endParaRPr lang="cs-CZ"/>
        </a:p>
      </dgm:t>
    </dgm:pt>
    <dgm:pt modelId="{FF5962F7-BFE4-46DF-8BC7-3FE42109A5DC}" type="sibTrans" cxnId="{E9AEAE00-15F1-497B-9270-ADD97339E840}">
      <dgm:prSet/>
      <dgm:spPr/>
      <dgm:t>
        <a:bodyPr/>
        <a:lstStyle/>
        <a:p>
          <a:endParaRPr lang="cs-CZ"/>
        </a:p>
      </dgm:t>
    </dgm:pt>
    <dgm:pt modelId="{935BF7BF-D043-4962-9AFC-B6EAF4DA8D99}">
      <dgm:prSet phldrT="[Text]"/>
      <dgm:spPr/>
      <dgm:t>
        <a:bodyPr/>
        <a:lstStyle/>
        <a:p>
          <a:r>
            <a:rPr lang="cs-CZ" dirty="0"/>
            <a:t>Klientské panely zapojených expertů (rekrutování z IR nebo dosud neangažované osoby)</a:t>
          </a:r>
        </a:p>
        <a:p>
          <a:r>
            <a:rPr lang="cs-CZ" dirty="0"/>
            <a:t>ŘÍJEN-LISTOPAD</a:t>
          </a:r>
        </a:p>
      </dgm:t>
    </dgm:pt>
    <dgm:pt modelId="{6D34780C-616E-45C8-AD08-B17F57614E25}" type="parTrans" cxnId="{0C6254DB-78DA-4270-947B-4731CB546FD9}">
      <dgm:prSet/>
      <dgm:spPr/>
      <dgm:t>
        <a:bodyPr/>
        <a:lstStyle/>
        <a:p>
          <a:endParaRPr lang="cs-CZ"/>
        </a:p>
      </dgm:t>
    </dgm:pt>
    <dgm:pt modelId="{0DFBA79C-2821-42EF-9E94-F2884B5EAEA7}" type="sibTrans" cxnId="{0C6254DB-78DA-4270-947B-4731CB546FD9}">
      <dgm:prSet/>
      <dgm:spPr/>
      <dgm:t>
        <a:bodyPr/>
        <a:lstStyle/>
        <a:p>
          <a:endParaRPr lang="cs-CZ"/>
        </a:p>
      </dgm:t>
    </dgm:pt>
    <dgm:pt modelId="{4D7900F3-6484-4466-8FB2-A0123229C053}">
      <dgm:prSet phldrT="[Text]"/>
      <dgm:spPr/>
      <dgm:t>
        <a:bodyPr/>
        <a:lstStyle/>
        <a:p>
          <a:r>
            <a:rPr lang="cs-CZ" dirty="0" err="1"/>
            <a:t>Validizovaná</a:t>
          </a:r>
          <a:r>
            <a:rPr lang="cs-CZ" dirty="0"/>
            <a:t> analýza potřeb</a:t>
          </a:r>
        </a:p>
        <a:p>
          <a:r>
            <a:rPr lang="cs-CZ" dirty="0"/>
            <a:t>PROSINEC</a:t>
          </a:r>
        </a:p>
      </dgm:t>
    </dgm:pt>
    <dgm:pt modelId="{37549913-2623-4B7D-95A1-E13AF9101366}" type="parTrans" cxnId="{873CA3EB-38F0-4383-B83D-C97DED815DBE}">
      <dgm:prSet/>
      <dgm:spPr/>
      <dgm:t>
        <a:bodyPr/>
        <a:lstStyle/>
        <a:p>
          <a:endParaRPr lang="cs-CZ"/>
        </a:p>
      </dgm:t>
    </dgm:pt>
    <dgm:pt modelId="{4F6ECFAE-802C-44E7-A695-E83DD1CC9D70}" type="sibTrans" cxnId="{873CA3EB-38F0-4383-B83D-C97DED815DBE}">
      <dgm:prSet/>
      <dgm:spPr/>
      <dgm:t>
        <a:bodyPr/>
        <a:lstStyle/>
        <a:p>
          <a:endParaRPr lang="cs-CZ"/>
        </a:p>
      </dgm:t>
    </dgm:pt>
    <dgm:pt modelId="{BF434F2B-C65F-460B-9F40-21B835565480}" type="pres">
      <dgm:prSet presAssocID="{B41BC6A7-DC7B-4324-9BD0-0A35CAE84728}" presName="CompostProcess" presStyleCnt="0">
        <dgm:presLayoutVars>
          <dgm:dir/>
          <dgm:resizeHandles val="exact"/>
        </dgm:presLayoutVars>
      </dgm:prSet>
      <dgm:spPr/>
    </dgm:pt>
    <dgm:pt modelId="{DFC23801-90DA-4A36-8FFD-DDEA1EB733CD}" type="pres">
      <dgm:prSet presAssocID="{B41BC6A7-DC7B-4324-9BD0-0A35CAE84728}" presName="arrow" presStyleLbl="bgShp" presStyleIdx="0" presStyleCnt="1"/>
      <dgm:spPr/>
    </dgm:pt>
    <dgm:pt modelId="{2BB074D3-E74A-4BF5-9F2F-3070F2C6B4E6}" type="pres">
      <dgm:prSet presAssocID="{B41BC6A7-DC7B-4324-9BD0-0A35CAE84728}" presName="linearProcess" presStyleCnt="0"/>
      <dgm:spPr/>
    </dgm:pt>
    <dgm:pt modelId="{AE04CC7F-27F5-4B1E-92A8-259B1A3D8FC3}" type="pres">
      <dgm:prSet presAssocID="{FEEECC82-60F8-4319-AA2D-662EDE6D4BE7}" presName="textNode" presStyleLbl="node1" presStyleIdx="0" presStyleCnt="6">
        <dgm:presLayoutVars>
          <dgm:bulletEnabled val="1"/>
        </dgm:presLayoutVars>
      </dgm:prSet>
      <dgm:spPr/>
    </dgm:pt>
    <dgm:pt modelId="{5A6DF72C-3D19-4574-97F3-9D6C6DCA634A}" type="pres">
      <dgm:prSet presAssocID="{AC1CE862-3A26-411E-A26E-D05AFD40EA60}" presName="sibTrans" presStyleCnt="0"/>
      <dgm:spPr/>
    </dgm:pt>
    <dgm:pt modelId="{042833BE-2E02-42C9-8B69-C79A7BF2E7CE}" type="pres">
      <dgm:prSet presAssocID="{74B6D4EC-910F-4972-ADE7-BD832F3FB59D}" presName="textNode" presStyleLbl="node1" presStyleIdx="1" presStyleCnt="6">
        <dgm:presLayoutVars>
          <dgm:bulletEnabled val="1"/>
        </dgm:presLayoutVars>
      </dgm:prSet>
      <dgm:spPr/>
    </dgm:pt>
    <dgm:pt modelId="{3181E7CA-4EA7-45D9-AF82-E66B402F5486}" type="pres">
      <dgm:prSet presAssocID="{C0EF6E2D-EF30-45C0-AAA5-D3D4EED43CA1}" presName="sibTrans" presStyleCnt="0"/>
      <dgm:spPr/>
    </dgm:pt>
    <dgm:pt modelId="{724597D1-C45E-4BF8-ADAE-9D1C60D99516}" type="pres">
      <dgm:prSet presAssocID="{D551E9EC-D44C-4913-A5B7-4F4CDBA125F2}" presName="textNode" presStyleLbl="node1" presStyleIdx="2" presStyleCnt="6">
        <dgm:presLayoutVars>
          <dgm:bulletEnabled val="1"/>
        </dgm:presLayoutVars>
      </dgm:prSet>
      <dgm:spPr/>
    </dgm:pt>
    <dgm:pt modelId="{3A0A105E-70C0-4E0F-908C-2EC9275EA5F0}" type="pres">
      <dgm:prSet presAssocID="{3D5FB934-15CA-4CCE-81F9-49E7404621F5}" presName="sibTrans" presStyleCnt="0"/>
      <dgm:spPr/>
    </dgm:pt>
    <dgm:pt modelId="{94412CC1-A2E5-45E3-B06F-0DBBC8BBEBF8}" type="pres">
      <dgm:prSet presAssocID="{3BF6C36F-BB5C-4098-B470-8006F4E77357}" presName="textNode" presStyleLbl="node1" presStyleIdx="3" presStyleCnt="6">
        <dgm:presLayoutVars>
          <dgm:bulletEnabled val="1"/>
        </dgm:presLayoutVars>
      </dgm:prSet>
      <dgm:spPr/>
    </dgm:pt>
    <dgm:pt modelId="{CDF29349-8BCD-4C9C-80A1-5AA31C2545AB}" type="pres">
      <dgm:prSet presAssocID="{FF5962F7-BFE4-46DF-8BC7-3FE42109A5DC}" presName="sibTrans" presStyleCnt="0"/>
      <dgm:spPr/>
    </dgm:pt>
    <dgm:pt modelId="{45051524-0F54-4341-9D73-3770F26DA852}" type="pres">
      <dgm:prSet presAssocID="{935BF7BF-D043-4962-9AFC-B6EAF4DA8D99}" presName="textNode" presStyleLbl="node1" presStyleIdx="4" presStyleCnt="6">
        <dgm:presLayoutVars>
          <dgm:bulletEnabled val="1"/>
        </dgm:presLayoutVars>
      </dgm:prSet>
      <dgm:spPr/>
    </dgm:pt>
    <dgm:pt modelId="{474DFF40-808F-4909-8452-49568B098634}" type="pres">
      <dgm:prSet presAssocID="{0DFBA79C-2821-42EF-9E94-F2884B5EAEA7}" presName="sibTrans" presStyleCnt="0"/>
      <dgm:spPr/>
    </dgm:pt>
    <dgm:pt modelId="{A568F9A0-C2E2-416B-AD21-28D07F5684CE}" type="pres">
      <dgm:prSet presAssocID="{4D7900F3-6484-4466-8FB2-A0123229C05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9AEAE00-15F1-497B-9270-ADD97339E840}" srcId="{B41BC6A7-DC7B-4324-9BD0-0A35CAE84728}" destId="{3BF6C36F-BB5C-4098-B470-8006F4E77357}" srcOrd="3" destOrd="0" parTransId="{E618D4E1-2872-4D09-8588-425A63DB208E}" sibTransId="{FF5962F7-BFE4-46DF-8BC7-3FE42109A5DC}"/>
    <dgm:cxn modelId="{E266A617-1B18-4DF5-8FE0-3BEE2A65CDA0}" type="presOf" srcId="{74B6D4EC-910F-4972-ADE7-BD832F3FB59D}" destId="{042833BE-2E02-42C9-8B69-C79A7BF2E7CE}" srcOrd="0" destOrd="0" presId="urn:microsoft.com/office/officeart/2005/8/layout/hProcess9"/>
    <dgm:cxn modelId="{D507A532-355F-4E0B-8441-3ABBF63F7550}" type="presOf" srcId="{FEEECC82-60F8-4319-AA2D-662EDE6D4BE7}" destId="{AE04CC7F-27F5-4B1E-92A8-259B1A3D8FC3}" srcOrd="0" destOrd="0" presId="urn:microsoft.com/office/officeart/2005/8/layout/hProcess9"/>
    <dgm:cxn modelId="{C30BC166-3833-4B68-87C3-E7E68AAF1B53}" type="presOf" srcId="{935BF7BF-D043-4962-9AFC-B6EAF4DA8D99}" destId="{45051524-0F54-4341-9D73-3770F26DA852}" srcOrd="0" destOrd="0" presId="urn:microsoft.com/office/officeart/2005/8/layout/hProcess9"/>
    <dgm:cxn modelId="{4C99C859-CF75-4EED-8EA5-2DB5D3BFF844}" type="presOf" srcId="{4D7900F3-6484-4466-8FB2-A0123229C053}" destId="{A568F9A0-C2E2-416B-AD21-28D07F5684CE}" srcOrd="0" destOrd="0" presId="urn:microsoft.com/office/officeart/2005/8/layout/hProcess9"/>
    <dgm:cxn modelId="{EF693E92-4512-4741-ACC7-F12C8AF20E32}" srcId="{B41BC6A7-DC7B-4324-9BD0-0A35CAE84728}" destId="{74B6D4EC-910F-4972-ADE7-BD832F3FB59D}" srcOrd="1" destOrd="0" parTransId="{E46AD2DB-CD8E-4DA5-B819-6F73A47C9CE1}" sibTransId="{C0EF6E2D-EF30-45C0-AAA5-D3D4EED43CA1}"/>
    <dgm:cxn modelId="{D0DFE9B3-DBA8-4A28-91C2-9678FCA8E6A2}" type="presOf" srcId="{D551E9EC-D44C-4913-A5B7-4F4CDBA125F2}" destId="{724597D1-C45E-4BF8-ADAE-9D1C60D99516}" srcOrd="0" destOrd="0" presId="urn:microsoft.com/office/officeart/2005/8/layout/hProcess9"/>
    <dgm:cxn modelId="{CF9E9BC0-DC9B-4A34-A66A-5BA81FAAEE3C}" srcId="{B41BC6A7-DC7B-4324-9BD0-0A35CAE84728}" destId="{D551E9EC-D44C-4913-A5B7-4F4CDBA125F2}" srcOrd="2" destOrd="0" parTransId="{1A0FD649-7BA3-4B4B-8AA8-1ACCA428FB54}" sibTransId="{3D5FB934-15CA-4CCE-81F9-49E7404621F5}"/>
    <dgm:cxn modelId="{6F9C2FD3-4256-41CA-9C93-430D114C59A2}" type="presOf" srcId="{3BF6C36F-BB5C-4098-B470-8006F4E77357}" destId="{94412CC1-A2E5-45E3-B06F-0DBBC8BBEBF8}" srcOrd="0" destOrd="0" presId="urn:microsoft.com/office/officeart/2005/8/layout/hProcess9"/>
    <dgm:cxn modelId="{0C6254DB-78DA-4270-947B-4731CB546FD9}" srcId="{B41BC6A7-DC7B-4324-9BD0-0A35CAE84728}" destId="{935BF7BF-D043-4962-9AFC-B6EAF4DA8D99}" srcOrd="4" destOrd="0" parTransId="{6D34780C-616E-45C8-AD08-B17F57614E25}" sibTransId="{0DFBA79C-2821-42EF-9E94-F2884B5EAEA7}"/>
    <dgm:cxn modelId="{873CA3EB-38F0-4383-B83D-C97DED815DBE}" srcId="{B41BC6A7-DC7B-4324-9BD0-0A35CAE84728}" destId="{4D7900F3-6484-4466-8FB2-A0123229C053}" srcOrd="5" destOrd="0" parTransId="{37549913-2623-4B7D-95A1-E13AF9101366}" sibTransId="{4F6ECFAE-802C-44E7-A695-E83DD1CC9D70}"/>
    <dgm:cxn modelId="{3FEEAFEE-D3A6-48F2-944A-8C6C8186B5B4}" srcId="{B41BC6A7-DC7B-4324-9BD0-0A35CAE84728}" destId="{FEEECC82-60F8-4319-AA2D-662EDE6D4BE7}" srcOrd="0" destOrd="0" parTransId="{AB5146AD-B49D-45DF-AFE9-2217401DFFF5}" sibTransId="{AC1CE862-3A26-411E-A26E-D05AFD40EA60}"/>
    <dgm:cxn modelId="{82F3ADFA-3AA9-4CE7-B484-D05CF464CD33}" type="presOf" srcId="{B41BC6A7-DC7B-4324-9BD0-0A35CAE84728}" destId="{BF434F2B-C65F-460B-9F40-21B835565480}" srcOrd="0" destOrd="0" presId="urn:microsoft.com/office/officeart/2005/8/layout/hProcess9"/>
    <dgm:cxn modelId="{6986900C-008B-42EC-8332-626A407ADD9D}" type="presParOf" srcId="{BF434F2B-C65F-460B-9F40-21B835565480}" destId="{DFC23801-90DA-4A36-8FFD-DDEA1EB733CD}" srcOrd="0" destOrd="0" presId="urn:microsoft.com/office/officeart/2005/8/layout/hProcess9"/>
    <dgm:cxn modelId="{8AEA5B33-A4E6-4C38-810F-50E8799C09A5}" type="presParOf" srcId="{BF434F2B-C65F-460B-9F40-21B835565480}" destId="{2BB074D3-E74A-4BF5-9F2F-3070F2C6B4E6}" srcOrd="1" destOrd="0" presId="urn:microsoft.com/office/officeart/2005/8/layout/hProcess9"/>
    <dgm:cxn modelId="{DB5BD9A4-DA4B-4ACE-9531-EDB6F6CDC1E9}" type="presParOf" srcId="{2BB074D3-E74A-4BF5-9F2F-3070F2C6B4E6}" destId="{AE04CC7F-27F5-4B1E-92A8-259B1A3D8FC3}" srcOrd="0" destOrd="0" presId="urn:microsoft.com/office/officeart/2005/8/layout/hProcess9"/>
    <dgm:cxn modelId="{F0C0BE2E-3368-41C7-A19E-F04732B17B19}" type="presParOf" srcId="{2BB074D3-E74A-4BF5-9F2F-3070F2C6B4E6}" destId="{5A6DF72C-3D19-4574-97F3-9D6C6DCA634A}" srcOrd="1" destOrd="0" presId="urn:microsoft.com/office/officeart/2005/8/layout/hProcess9"/>
    <dgm:cxn modelId="{5EA1517E-1201-4DC4-AED9-2AF26EB5B9A1}" type="presParOf" srcId="{2BB074D3-E74A-4BF5-9F2F-3070F2C6B4E6}" destId="{042833BE-2E02-42C9-8B69-C79A7BF2E7CE}" srcOrd="2" destOrd="0" presId="urn:microsoft.com/office/officeart/2005/8/layout/hProcess9"/>
    <dgm:cxn modelId="{B99E0CB8-5835-4E89-996A-DBEE2F3CDFD5}" type="presParOf" srcId="{2BB074D3-E74A-4BF5-9F2F-3070F2C6B4E6}" destId="{3181E7CA-4EA7-45D9-AF82-E66B402F5486}" srcOrd="3" destOrd="0" presId="urn:microsoft.com/office/officeart/2005/8/layout/hProcess9"/>
    <dgm:cxn modelId="{96F605CF-0B96-41FD-B6B8-6EEC65FE1567}" type="presParOf" srcId="{2BB074D3-E74A-4BF5-9F2F-3070F2C6B4E6}" destId="{724597D1-C45E-4BF8-ADAE-9D1C60D99516}" srcOrd="4" destOrd="0" presId="urn:microsoft.com/office/officeart/2005/8/layout/hProcess9"/>
    <dgm:cxn modelId="{BD5410B6-9D83-45CE-A634-DF84C10727A5}" type="presParOf" srcId="{2BB074D3-E74A-4BF5-9F2F-3070F2C6B4E6}" destId="{3A0A105E-70C0-4E0F-908C-2EC9275EA5F0}" srcOrd="5" destOrd="0" presId="urn:microsoft.com/office/officeart/2005/8/layout/hProcess9"/>
    <dgm:cxn modelId="{EFFDA05D-7C23-4A7C-99CF-9519BAC48437}" type="presParOf" srcId="{2BB074D3-E74A-4BF5-9F2F-3070F2C6B4E6}" destId="{94412CC1-A2E5-45E3-B06F-0DBBC8BBEBF8}" srcOrd="6" destOrd="0" presId="urn:microsoft.com/office/officeart/2005/8/layout/hProcess9"/>
    <dgm:cxn modelId="{726CD5D5-8957-4D05-87D9-D13741C5B2F9}" type="presParOf" srcId="{2BB074D3-E74A-4BF5-9F2F-3070F2C6B4E6}" destId="{CDF29349-8BCD-4C9C-80A1-5AA31C2545AB}" srcOrd="7" destOrd="0" presId="urn:microsoft.com/office/officeart/2005/8/layout/hProcess9"/>
    <dgm:cxn modelId="{CFF6F531-C586-4CF0-B3C9-AF06C5EC9DDC}" type="presParOf" srcId="{2BB074D3-E74A-4BF5-9F2F-3070F2C6B4E6}" destId="{45051524-0F54-4341-9D73-3770F26DA852}" srcOrd="8" destOrd="0" presId="urn:microsoft.com/office/officeart/2005/8/layout/hProcess9"/>
    <dgm:cxn modelId="{54AFF573-9DB6-463E-BB60-AE3C749E85B0}" type="presParOf" srcId="{2BB074D3-E74A-4BF5-9F2F-3070F2C6B4E6}" destId="{474DFF40-808F-4909-8452-49568B098634}" srcOrd="9" destOrd="0" presId="urn:microsoft.com/office/officeart/2005/8/layout/hProcess9"/>
    <dgm:cxn modelId="{7AB729A6-A661-48AF-AB08-10E26A073F07}" type="presParOf" srcId="{2BB074D3-E74A-4BF5-9F2F-3070F2C6B4E6}" destId="{A568F9A0-C2E2-416B-AD21-28D07F5684C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AEE61-2D58-4766-97A7-0EB93DD11376}">
      <dsp:nvSpPr>
        <dsp:cNvPr id="0" name=""/>
        <dsp:cNvSpPr/>
      </dsp:nvSpPr>
      <dsp:spPr>
        <a:xfrm>
          <a:off x="2524399" y="1455081"/>
          <a:ext cx="1778432" cy="1778432"/>
        </a:xfrm>
        <a:prstGeom prst="gear9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Optimalizace metodik (2022)</a:t>
          </a:r>
        </a:p>
      </dsp:txBody>
      <dsp:txXfrm>
        <a:off x="2881943" y="1871670"/>
        <a:ext cx="1063344" cy="914151"/>
      </dsp:txXfrm>
    </dsp:sp>
    <dsp:sp modelId="{8440CA44-E7D5-486D-8C07-EB9E98514C7E}">
      <dsp:nvSpPr>
        <dsp:cNvPr id="0" name=""/>
        <dsp:cNvSpPr/>
      </dsp:nvSpPr>
      <dsp:spPr>
        <a:xfrm>
          <a:off x="1489674" y="1034724"/>
          <a:ext cx="1293405" cy="1293405"/>
        </a:xfrm>
        <a:prstGeom prst="gear6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Pilotáž  doporučení (2021)</a:t>
          </a:r>
        </a:p>
      </dsp:txBody>
      <dsp:txXfrm>
        <a:off x="1815293" y="1362311"/>
        <a:ext cx="642167" cy="638231"/>
      </dsp:txXfrm>
    </dsp:sp>
    <dsp:sp modelId="{06827922-8C3E-4E4C-829B-F86E26928611}">
      <dsp:nvSpPr>
        <dsp:cNvPr id="0" name=""/>
        <dsp:cNvSpPr/>
      </dsp:nvSpPr>
      <dsp:spPr>
        <a:xfrm rot="20700000">
          <a:off x="2214113" y="142406"/>
          <a:ext cx="1267273" cy="1267273"/>
        </a:xfrm>
        <a:prstGeom prst="gear6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Evaluace procesu KP (2020)</a:t>
          </a:r>
        </a:p>
      </dsp:txBody>
      <dsp:txXfrm rot="-20700000">
        <a:off x="2492064" y="420356"/>
        <a:ext cx="711373" cy="711373"/>
      </dsp:txXfrm>
    </dsp:sp>
    <dsp:sp modelId="{838D6847-88BD-46E7-A0DE-854073D710ED}">
      <dsp:nvSpPr>
        <dsp:cNvPr id="0" name=""/>
        <dsp:cNvSpPr/>
      </dsp:nvSpPr>
      <dsp:spPr>
        <a:xfrm>
          <a:off x="2377392" y="1192503"/>
          <a:ext cx="2276393" cy="2276393"/>
        </a:xfrm>
        <a:prstGeom prst="circularArrow">
          <a:avLst>
            <a:gd name="adj1" fmla="val 4687"/>
            <a:gd name="adj2" fmla="val 299029"/>
            <a:gd name="adj3" fmla="val 2487902"/>
            <a:gd name="adj4" fmla="val 1592356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923DD-FAAE-4A15-B9EF-BD50C63DB91F}">
      <dsp:nvSpPr>
        <dsp:cNvPr id="0" name=""/>
        <dsp:cNvSpPr/>
      </dsp:nvSpPr>
      <dsp:spPr>
        <a:xfrm>
          <a:off x="1260615" y="752666"/>
          <a:ext cx="1653942" cy="16539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AB34-635D-4251-B234-65CCB7B8EF63}">
      <dsp:nvSpPr>
        <dsp:cNvPr id="0" name=""/>
        <dsp:cNvSpPr/>
      </dsp:nvSpPr>
      <dsp:spPr>
        <a:xfrm>
          <a:off x="1920980" y="-131050"/>
          <a:ext cx="1783282" cy="17832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23801-90DA-4A36-8FFD-DDEA1EB733CD}">
      <dsp:nvSpPr>
        <dsp:cNvPr id="0" name=""/>
        <dsp:cNvSpPr/>
      </dsp:nvSpPr>
      <dsp:spPr>
        <a:xfrm>
          <a:off x="652462" y="0"/>
          <a:ext cx="7394575" cy="30099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4CC7F-27F5-4B1E-92A8-259B1A3D8FC3}">
      <dsp:nvSpPr>
        <dsp:cNvPr id="0" name=""/>
        <dsp:cNvSpPr/>
      </dsp:nvSpPr>
      <dsp:spPr>
        <a:xfrm>
          <a:off x="2389" y="902970"/>
          <a:ext cx="1391155" cy="1203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Scénáře budoucnosti a </a:t>
          </a:r>
          <a:r>
            <a:rPr lang="cs-CZ" sz="800" kern="1200" dirty="0" err="1"/>
            <a:t>Talking</a:t>
          </a:r>
          <a:r>
            <a:rPr lang="cs-CZ" sz="800" kern="1200" dirty="0"/>
            <a:t> </a:t>
          </a:r>
          <a:r>
            <a:rPr lang="cs-CZ" sz="800" kern="1200" dirty="0" err="1"/>
            <a:t>walls</a:t>
          </a:r>
          <a:r>
            <a:rPr lang="cs-CZ" sz="800" kern="1200" dirty="0"/>
            <a:t> (online?) v pracovních skupinách (spolu s prezentací evaluační zprávy)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BŘEZEN-DUBEN</a:t>
          </a:r>
        </a:p>
      </dsp:txBody>
      <dsp:txXfrm>
        <a:off x="61161" y="961742"/>
        <a:ext cx="1273611" cy="1086416"/>
      </dsp:txXfrm>
    </dsp:sp>
    <dsp:sp modelId="{042833BE-2E02-42C9-8B69-C79A7BF2E7CE}">
      <dsp:nvSpPr>
        <dsp:cNvPr id="0" name=""/>
        <dsp:cNvSpPr/>
      </dsp:nvSpPr>
      <dsp:spPr>
        <a:xfrm>
          <a:off x="1463102" y="902970"/>
          <a:ext cx="1391155" cy="1203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Individuální (hloubkové) rozhovory (IR) o potřebách klientů sociálních služeb dle jednotlivých cílových skupin (klienti sociálních služeb)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ÚNOR-ČERVEN</a:t>
          </a:r>
        </a:p>
      </dsp:txBody>
      <dsp:txXfrm>
        <a:off x="1521874" y="961742"/>
        <a:ext cx="1273611" cy="1086416"/>
      </dsp:txXfrm>
    </dsp:sp>
    <dsp:sp modelId="{724597D1-C45E-4BF8-ADAE-9D1C60D99516}">
      <dsp:nvSpPr>
        <dsp:cNvPr id="0" name=""/>
        <dsp:cNvSpPr/>
      </dsp:nvSpPr>
      <dsp:spPr>
        <a:xfrm>
          <a:off x="2923815" y="902970"/>
          <a:ext cx="1391155" cy="1203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Urbánní hry a stánky pro veřejnost s Talking walls/ Přesunutí jednání PS do veřejného prostoru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(navázání na akci Lidé lidem)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KVĚTEN-ČERVEN</a:t>
          </a:r>
        </a:p>
      </dsp:txBody>
      <dsp:txXfrm>
        <a:off x="2982587" y="961742"/>
        <a:ext cx="1273611" cy="1086416"/>
      </dsp:txXfrm>
    </dsp:sp>
    <dsp:sp modelId="{94412CC1-A2E5-45E3-B06F-0DBBC8BBEBF8}">
      <dsp:nvSpPr>
        <dsp:cNvPr id="0" name=""/>
        <dsp:cNvSpPr/>
      </dsp:nvSpPr>
      <dsp:spPr>
        <a:xfrm>
          <a:off x="4384528" y="902970"/>
          <a:ext cx="1391155" cy="1203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Analýza potřeb k validizaci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ZÁŘÍ</a:t>
          </a:r>
        </a:p>
      </dsp:txBody>
      <dsp:txXfrm>
        <a:off x="4443300" y="961742"/>
        <a:ext cx="1273611" cy="1086416"/>
      </dsp:txXfrm>
    </dsp:sp>
    <dsp:sp modelId="{45051524-0F54-4341-9D73-3770F26DA852}">
      <dsp:nvSpPr>
        <dsp:cNvPr id="0" name=""/>
        <dsp:cNvSpPr/>
      </dsp:nvSpPr>
      <dsp:spPr>
        <a:xfrm>
          <a:off x="5845242" y="902970"/>
          <a:ext cx="1391155" cy="1203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Klientské panely zapojených expertů (rekrutování z IR nebo dosud neangažované osoby)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ŘÍJEN-LISTOPAD</a:t>
          </a:r>
        </a:p>
      </dsp:txBody>
      <dsp:txXfrm>
        <a:off x="5904014" y="961742"/>
        <a:ext cx="1273611" cy="1086416"/>
      </dsp:txXfrm>
    </dsp:sp>
    <dsp:sp modelId="{A568F9A0-C2E2-416B-AD21-28D07F5684CE}">
      <dsp:nvSpPr>
        <dsp:cNvPr id="0" name=""/>
        <dsp:cNvSpPr/>
      </dsp:nvSpPr>
      <dsp:spPr>
        <a:xfrm>
          <a:off x="7305955" y="902970"/>
          <a:ext cx="1391155" cy="1203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 err="1"/>
            <a:t>Validizovaná</a:t>
          </a:r>
          <a:r>
            <a:rPr lang="cs-CZ" sz="800" kern="1200" dirty="0"/>
            <a:t> analýza potřeb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PROSINEC</a:t>
          </a:r>
        </a:p>
      </dsp:txBody>
      <dsp:txXfrm>
        <a:off x="7364727" y="961742"/>
        <a:ext cx="1273611" cy="1086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2625761"/>
            <a:ext cx="7772400" cy="616465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FBBA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 PRVNÍ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273828"/>
            <a:ext cx="6400800" cy="48605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BBA00"/>
                </a:solidFill>
                <a:latin typeface="Helvetica Neue" pitchFamily="5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TEXTOVÝ NADPIS DRUHÝ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66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11511"/>
            <a:ext cx="7067128" cy="7200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FC000"/>
              </a:buClr>
              <a:defRPr>
                <a:latin typeface="Helvetica Neue" pitchFamily="50"/>
              </a:defRPr>
            </a:lvl1pPr>
            <a:lvl2pPr>
              <a:buClr>
                <a:srgbClr val="FFC000"/>
              </a:buClr>
              <a:defRPr>
                <a:latin typeface="Helvetica Neue" pitchFamily="50"/>
              </a:defRPr>
            </a:lvl2pPr>
            <a:lvl3pPr>
              <a:buClr>
                <a:srgbClr val="FFC000"/>
              </a:buClr>
              <a:defRPr>
                <a:latin typeface="Helvetica Neue" pitchFamily="50"/>
              </a:defRPr>
            </a:lvl3pPr>
            <a:lvl4pPr>
              <a:buClr>
                <a:srgbClr val="FFC000"/>
              </a:buClr>
              <a:defRPr>
                <a:latin typeface="Helvetica Neue" pitchFamily="50"/>
              </a:defRPr>
            </a:lvl4pPr>
            <a:lvl5pPr>
              <a:buClr>
                <a:srgbClr val="FFC000"/>
              </a:buClr>
              <a:defRPr>
                <a:latin typeface="Helvetica Neue" pitchFamily="5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58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03598"/>
            <a:ext cx="2057400" cy="3391026"/>
          </a:xfrm>
        </p:spPr>
        <p:txBody>
          <a:bodyPr vert="eaVert">
            <a:normAutofit/>
          </a:bodyPr>
          <a:lstStyle>
            <a:lvl1pPr algn="ctr">
              <a:defRPr sz="2800">
                <a:solidFill>
                  <a:srgbClr val="FFC0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3598"/>
            <a:ext cx="6019800" cy="3391026"/>
          </a:xfrm>
        </p:spPr>
        <p:txBody>
          <a:bodyPr vert="eaVert"/>
          <a:lstStyle>
            <a:lvl1pPr>
              <a:buClr>
                <a:srgbClr val="FFC000"/>
              </a:buClr>
              <a:defRPr>
                <a:latin typeface="Helvetica Neue" pitchFamily="50"/>
              </a:defRPr>
            </a:lvl1pPr>
            <a:lvl2pPr>
              <a:buClr>
                <a:srgbClr val="FFC000"/>
              </a:buClr>
              <a:defRPr>
                <a:latin typeface="Helvetica Neue" pitchFamily="50"/>
              </a:defRPr>
            </a:lvl2pPr>
            <a:lvl3pPr>
              <a:buClr>
                <a:srgbClr val="FFC000"/>
              </a:buClr>
              <a:defRPr>
                <a:latin typeface="Helvetica Neue" pitchFamily="50"/>
              </a:defRPr>
            </a:lvl3pPr>
            <a:lvl4pPr>
              <a:buClr>
                <a:srgbClr val="FFC000"/>
              </a:buClr>
              <a:defRPr>
                <a:latin typeface="Helvetica Neue" pitchFamily="50"/>
              </a:defRPr>
            </a:lvl4pPr>
            <a:lvl5pPr>
              <a:buClr>
                <a:srgbClr val="FFC000"/>
              </a:buClr>
              <a:defRPr>
                <a:latin typeface="Helvetica Neue" pitchFamily="5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76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11510"/>
            <a:ext cx="7067128" cy="785242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FFC0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1968" y="1203598"/>
            <a:ext cx="8207375" cy="3384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latin typeface="Helvetica Neue" pitchFamily="5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 Neue" pitchFamily="5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79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11510"/>
            <a:ext cx="7067128" cy="78524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BBA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buClr>
                <a:srgbClr val="FFC000"/>
              </a:buClr>
              <a:defRPr sz="2800"/>
            </a:lvl1pPr>
            <a:lvl2pPr>
              <a:buClr>
                <a:srgbClr val="FFC000"/>
              </a:buClr>
              <a:defRPr sz="2400"/>
            </a:lvl2pPr>
            <a:lvl3pPr>
              <a:buClr>
                <a:srgbClr val="FFC000"/>
              </a:buClr>
              <a:defRPr sz="2000"/>
            </a:lvl3pPr>
            <a:lvl4pPr>
              <a:buClr>
                <a:srgbClr val="FFC000"/>
              </a:buClr>
              <a:defRPr sz="1800"/>
            </a:lvl4pPr>
            <a:lvl5pPr>
              <a:buClr>
                <a:srgbClr val="FFC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buClr>
                <a:srgbClr val="FFC000"/>
              </a:buClr>
              <a:defRPr sz="2800"/>
            </a:lvl1pPr>
            <a:lvl2pPr>
              <a:buClr>
                <a:srgbClr val="FFC000"/>
              </a:buClr>
              <a:defRPr sz="2400"/>
            </a:lvl2pPr>
            <a:lvl3pPr>
              <a:buClr>
                <a:srgbClr val="FFC000"/>
              </a:buClr>
              <a:defRPr sz="2000"/>
            </a:lvl3pPr>
            <a:lvl4pPr>
              <a:buClr>
                <a:srgbClr val="FFC000"/>
              </a:buClr>
              <a:defRPr sz="1800"/>
            </a:lvl4pPr>
            <a:lvl5pPr>
              <a:buClr>
                <a:srgbClr val="FFC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00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11509"/>
            <a:ext cx="7067128" cy="72008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BBA00"/>
                </a:solidFill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Neue" pitchFamily="5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FFC000"/>
              </a:buClr>
              <a:defRPr sz="2400">
                <a:latin typeface="Helvetica Neue" pitchFamily="50"/>
              </a:defRPr>
            </a:lvl1pPr>
            <a:lvl2pPr>
              <a:buClr>
                <a:srgbClr val="FFC000"/>
              </a:buClr>
              <a:defRPr sz="2000">
                <a:latin typeface="Helvetica Neue" pitchFamily="50"/>
              </a:defRPr>
            </a:lvl2pPr>
            <a:lvl3pPr>
              <a:buClr>
                <a:srgbClr val="FFC000"/>
              </a:buClr>
              <a:defRPr sz="1800">
                <a:latin typeface="Helvetica Neue" pitchFamily="50"/>
              </a:defRPr>
            </a:lvl3pPr>
            <a:lvl4pPr>
              <a:buClr>
                <a:srgbClr val="FFC000"/>
              </a:buClr>
              <a:defRPr sz="1600">
                <a:latin typeface="Helvetica Neue" pitchFamily="50"/>
              </a:defRPr>
            </a:lvl4pPr>
            <a:lvl5pPr>
              <a:buClr>
                <a:srgbClr val="FFC000"/>
              </a:buClr>
              <a:defRPr sz="1600">
                <a:latin typeface="Helvetica Neue" pitchFamily="5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Neue" pitchFamily="5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buClr>
                <a:srgbClr val="FFC000"/>
              </a:buClr>
              <a:defRPr sz="2400">
                <a:latin typeface="Helvetica Neue" pitchFamily="50"/>
              </a:defRPr>
            </a:lvl1pPr>
            <a:lvl2pPr>
              <a:buClr>
                <a:srgbClr val="FFC000"/>
              </a:buClr>
              <a:defRPr sz="2000">
                <a:latin typeface="Helvetica Neue" pitchFamily="50"/>
              </a:defRPr>
            </a:lvl2pPr>
            <a:lvl3pPr>
              <a:buClr>
                <a:srgbClr val="FFC000"/>
              </a:buClr>
              <a:defRPr sz="1800">
                <a:latin typeface="Helvetica Neue" pitchFamily="50"/>
              </a:defRPr>
            </a:lvl3pPr>
            <a:lvl4pPr>
              <a:buClr>
                <a:srgbClr val="FFC000"/>
              </a:buClr>
              <a:defRPr sz="1600">
                <a:latin typeface="Helvetica Neue" pitchFamily="50"/>
              </a:defRPr>
            </a:lvl4pPr>
            <a:lvl5pPr>
              <a:buClr>
                <a:srgbClr val="FFC000"/>
              </a:buClr>
              <a:defRPr sz="1600">
                <a:latin typeface="Helvetica Neue" pitchFamily="5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11510"/>
            <a:ext cx="7067128" cy="7200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26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itchFamily="50"/>
              </a:defRPr>
            </a:lvl1pPr>
          </a:lstStyle>
          <a:p>
            <a:fld id="{92D00C3A-4908-486F-9C6B-9B0AC06CF6C3}" type="datetimeFigureOut">
              <a:rPr lang="cs-CZ" smtClean="0"/>
              <a:pPr/>
              <a:t>11.02.2021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itchFamily="50"/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itchFamily="50"/>
              </a:defRPr>
            </a:lvl1pPr>
          </a:lstStyle>
          <a:p>
            <a:fld id="{D6D29187-CF80-49A0-98A2-B8485956D9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09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699542"/>
            <a:ext cx="4834880" cy="3895087"/>
          </a:xfrm>
        </p:spPr>
        <p:txBody>
          <a:bodyPr/>
          <a:lstStyle>
            <a:lvl1pPr>
              <a:buClr>
                <a:srgbClr val="FFC000"/>
              </a:buClr>
              <a:defRPr sz="3200"/>
            </a:lvl1pPr>
            <a:lvl2pPr>
              <a:buClr>
                <a:srgbClr val="FFC000"/>
              </a:buClr>
              <a:defRPr sz="2800"/>
            </a:lvl2pPr>
            <a:lvl3pPr>
              <a:buClr>
                <a:srgbClr val="FFC000"/>
              </a:buClr>
              <a:defRPr sz="2400"/>
            </a:lvl3pPr>
            <a:lvl4pPr>
              <a:buClr>
                <a:srgbClr val="FFC000"/>
              </a:buClr>
              <a:defRPr sz="2000"/>
            </a:lvl4pPr>
            <a:lvl5pPr>
              <a:buClr>
                <a:srgbClr val="FFC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40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Helvetica Neue" pitchFamily="5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11510"/>
            <a:ext cx="5486400" cy="31341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Helvetica Neue" pitchFamily="5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27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411510"/>
            <a:ext cx="7355160" cy="785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4840" y="1234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0C3A-4908-486F-9C6B-9B0AC06CF6C3}" type="datetimeFigureOut">
              <a:rPr lang="cs-CZ" smtClean="0"/>
              <a:t>11.02.2021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1234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60840" y="1234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9187-CF80-49A0-98A2-B8485956D9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3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BBA00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ss.osu.cz/optimk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Optimalizace komunitního plánování sociálních služeb na úrovni obcí (OPTIMKO)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630D98-A99D-4A83-9508-66175DBE5F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6" y="987574"/>
            <a:ext cx="9222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7904" y="267494"/>
            <a:ext cx="4978896" cy="4327129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5400" dirty="0">
                <a:solidFill>
                  <a:srgbClr val="FFC000"/>
                </a:solidFill>
                <a:latin typeface="Helvetica Neue" pitchFamily="50"/>
              </a:rPr>
              <a:t>KONTAKTY</a:t>
            </a: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  <a:latin typeface="Helvetica Neue" pitchFamily="5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FFC000"/>
                </a:solidFill>
                <a:latin typeface="Helvetica Neue" pitchFamily="50"/>
              </a:rPr>
              <a:t>Mgr. et Mgr. Kateřina Glumbíková, Ph.D.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FFC000"/>
                </a:solidFill>
                <a:latin typeface="Helvetica Neue" pitchFamily="50"/>
              </a:rPr>
              <a:t>e-mail: katerina.glumbikova@osu.cz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89D89C-86DF-49CC-8C40-53CBF182CC6D}"/>
              </a:ext>
            </a:extLst>
          </p:cNvPr>
          <p:cNvSpPr txBox="1"/>
          <p:nvPr/>
        </p:nvSpPr>
        <p:spPr>
          <a:xfrm>
            <a:off x="1043608" y="2139702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BBA00"/>
                </a:solidFill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20303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86AEE-9FC9-4F2F-9F55-6959CED6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pro vysvětlení pojmů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B8C8FB-7810-48D8-8B72-4702487B0C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dirty="0"/>
              <a:t>Scénáře budoucnosti</a:t>
            </a:r>
            <a:r>
              <a:rPr lang="cs-CZ" dirty="0"/>
              <a:t>: metoda je založena na vyprávění, popisu možných stavů budoucnosti. Nejde tedy o odhad nebo plán budoucnosti, ale o popis možného vývoje, který je určen klíčovými trendy/událostmi. Jedná se o příběh o tom, co se může stát, za jakých okolností se to může stát a jaké to bude mít důsledky. Cílem je zisk inspirace a vytváření alternativ budoucího vývoje např. je možné vytvořit ideální a katastrofický scénář. </a:t>
            </a:r>
          </a:p>
          <a:p>
            <a:r>
              <a:rPr lang="cs-CZ" b="1" dirty="0" err="1"/>
              <a:t>Talking</a:t>
            </a:r>
            <a:r>
              <a:rPr lang="cs-CZ" b="1" dirty="0"/>
              <a:t> </a:t>
            </a:r>
            <a:r>
              <a:rPr lang="cs-CZ" b="1" dirty="0" err="1"/>
              <a:t>walls</a:t>
            </a:r>
            <a:r>
              <a:rPr lang="cs-CZ" dirty="0"/>
              <a:t>:“</a:t>
            </a:r>
            <a:r>
              <a:rPr lang="cs-CZ" i="1" dirty="0"/>
              <a:t>mluvící zdi</a:t>
            </a:r>
            <a:r>
              <a:rPr lang="cs-CZ" dirty="0"/>
              <a:t>” jsou téměř uměleckým nástrojem, jak získat informace od široké veřejnosti či blíže specifikované skupiny, která je určena lokálním umístěním dané zdi. Jednou z možností je zeď ve formě “</a:t>
            </a:r>
            <a:r>
              <a:rPr lang="cs-CZ" i="1" dirty="0"/>
              <a:t>čistého plátna</a:t>
            </a:r>
            <a:r>
              <a:rPr lang="cs-CZ" dirty="0"/>
              <a:t>”, kdy jediným určeným směrem je téma (nadpis). Jindy jsou pokládány konkrétní otázky.</a:t>
            </a:r>
          </a:p>
          <a:p>
            <a:r>
              <a:rPr lang="cs-CZ" b="1" dirty="0"/>
              <a:t>Urbánní hry</a:t>
            </a:r>
            <a:r>
              <a:rPr lang="cs-CZ" dirty="0"/>
              <a:t>: metoda, která účastníkům přináší možnost vstoupit do jiné role a vyzkoušet si jiné vnímání řešeného místa. Prostřednictvím hry se stanou hypotetickou osobou se vztahem k řešenému místu a mají za úkol zformulovat její priority. „</a:t>
            </a:r>
            <a:r>
              <a:rPr lang="cs-CZ" i="1" dirty="0"/>
              <a:t>Co by takový člověk od místa/služby chtěl, jaká očekávání by měl, na čem by mu nejvíce záleželo</a:t>
            </a:r>
            <a:r>
              <a:rPr lang="cs-CZ" dirty="0"/>
              <a:t>?“ Prezentované podněty všech různých rolí jsou podrobeny diskuzi a hlasování, ve kterém všichni určují své priority. Postupně dochází k omezování výběru a hledání společných priorit. Výsledkem hry je jak řada jednotlivých podnětů, které projdou různou diskuzí, tak jejich </a:t>
            </a:r>
            <a:r>
              <a:rPr lang="cs-CZ" dirty="0" err="1"/>
              <a:t>prioritizace</a:t>
            </a:r>
            <a:r>
              <a:rPr lang="cs-CZ" dirty="0"/>
              <a:t> napříč účastníky. Vedlejším ale neméně důležitým efektem je edukace účastníků. Hráči mají možnost vidět místo jinýma očima a pochopit, že očekávání mohou být různá a je nutné hledat racionální průnik.</a:t>
            </a:r>
          </a:p>
          <a:p>
            <a:r>
              <a:rPr lang="cs-CZ" b="1" dirty="0"/>
              <a:t>Panely zapojených expertů</a:t>
            </a:r>
            <a:r>
              <a:rPr lang="cs-CZ" dirty="0"/>
              <a:t>: Uživatelské panely jsou specializované skupiny složené z lidí, kteří budou využívat výsledky projektu. Všichni zúčastnění mohou sdílet informace a přispívat k diskusi; koncensu (souhlasu) zapojených aktérů je obvykle dosaženo prostřednictvím hlasování. </a:t>
            </a:r>
          </a:p>
        </p:txBody>
      </p:sp>
    </p:spTree>
    <p:extLst>
      <p:ext uri="{BB962C8B-B14F-4D97-AF65-F5344CB8AC3E}">
        <p14:creationId xmlns:p14="http://schemas.microsoft.com/office/powerpoint/2010/main" val="100053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8DAA3-5A66-4831-8C73-8AA3654B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představení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575754-246C-4E12-ADFF-C7E0C40E32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Doba řešení: </a:t>
            </a:r>
            <a:r>
              <a:rPr lang="cs-CZ" dirty="0"/>
              <a:t>4/2020 – 12/2022</a:t>
            </a:r>
          </a:p>
          <a:p>
            <a:r>
              <a:rPr lang="cs-CZ" b="1" dirty="0"/>
              <a:t>Podpořeno z: </a:t>
            </a:r>
            <a:r>
              <a:rPr lang="cs-CZ" dirty="0"/>
              <a:t>3. veřejná soutěž programu TA ČR Éta (program na podporu společenskovědního a humanitního výzkumu, experimentálního vývoje a inovací Éta)</a:t>
            </a:r>
          </a:p>
          <a:p>
            <a:r>
              <a:rPr lang="cs-CZ" b="1" dirty="0"/>
              <a:t>Reg. číslo projektu: </a:t>
            </a:r>
            <a:r>
              <a:rPr lang="cs-CZ" dirty="0"/>
              <a:t>TL03000005</a:t>
            </a:r>
          </a:p>
          <a:p>
            <a:r>
              <a:rPr lang="cs-CZ" b="1" dirty="0"/>
              <a:t>Hlavní příjemce:</a:t>
            </a:r>
            <a:r>
              <a:rPr lang="cs-CZ" dirty="0"/>
              <a:t> Ostravská univerzita, Fakulta sociálních studií</a:t>
            </a:r>
          </a:p>
          <a:p>
            <a:r>
              <a:rPr lang="cs-CZ" b="1" dirty="0"/>
              <a:t>Aplikační garanti: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Statutární město Ostrava – magistrát (Odbor sociálních věcí a zdravotnictví MMO, Mgr. Štěpán Vozárik)</a:t>
            </a:r>
          </a:p>
          <a:p>
            <a:pPr lvl="1"/>
            <a:r>
              <a:rPr lang="cs-CZ" dirty="0"/>
              <a:t>Moravskoslezský kraj (Mgr. Daniel Vrána)</a:t>
            </a:r>
          </a:p>
          <a:p>
            <a:r>
              <a:rPr lang="cs-CZ" b="1" dirty="0"/>
              <a:t>Web: </a:t>
            </a:r>
            <a:r>
              <a:rPr lang="cs-CZ" dirty="0">
                <a:hlinkClick r:id="rId2"/>
              </a:rPr>
              <a:t>https://fss.osu.cz/optimko/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88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CA3ED1A-847A-429C-9D78-5F158DBB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projektu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114F99-2805-4BF6-866A-620A6AD58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992769"/>
              </p:ext>
            </p:extLst>
          </p:nvPr>
        </p:nvGraphicFramePr>
        <p:xfrm>
          <a:off x="1885925" y="1419622"/>
          <a:ext cx="5372150" cy="323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45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98F71-3087-4B72-B307-F33BA6A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v roce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8776B8-BA0C-4C06-9F68-770010C5E8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/>
              <a:t>Podkladová analýza a prognóza pro tvorbu komunitního plánu sociálních služeb</a:t>
            </a:r>
            <a:endParaRPr lang="cs-CZ" dirty="0"/>
          </a:p>
          <a:p>
            <a:r>
              <a:rPr lang="cs-CZ" dirty="0"/>
              <a:t>Článek v odborném periodiku</a:t>
            </a:r>
          </a:p>
        </p:txBody>
      </p:sp>
    </p:spTree>
    <p:extLst>
      <p:ext uri="{BB962C8B-B14F-4D97-AF65-F5344CB8AC3E}">
        <p14:creationId xmlns:p14="http://schemas.microsoft.com/office/powerpoint/2010/main" val="242517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400CA-DDAE-4BA2-9F7E-16B81CFB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1510"/>
            <a:ext cx="7067128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Zadání z evaluační zprávy pro Podkladovou analýzu a prognózu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C2C309-29A0-466C-8E11-0CAE7D4745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968" y="1347614"/>
            <a:ext cx="8207375" cy="324053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/>
              <a:t>Větší </a:t>
            </a:r>
            <a:r>
              <a:rPr lang="cs-CZ" b="1" dirty="0" err="1"/>
              <a:t>participativnost</a:t>
            </a:r>
            <a:r>
              <a:rPr lang="cs-CZ" b="1" dirty="0"/>
              <a:t> </a:t>
            </a:r>
            <a:r>
              <a:rPr lang="cs-CZ" dirty="0"/>
              <a:t>a spolupráce s cílovými skupinami, klienty sociálních služeb, v tématu určování jejich potřeb.</a:t>
            </a:r>
          </a:p>
          <a:p>
            <a:pPr lvl="0"/>
            <a:r>
              <a:rPr lang="cs-CZ" b="1" dirty="0"/>
              <a:t>Posílení kvality participace klientů </a:t>
            </a:r>
            <a:r>
              <a:rPr lang="cs-CZ" dirty="0"/>
              <a:t>ve smyslu zajištění jejich pocitu bezpečí a zajištění, co nejvalidnějších informací.</a:t>
            </a:r>
          </a:p>
          <a:p>
            <a:pPr lvl="0"/>
            <a:r>
              <a:rPr lang="cs-CZ" dirty="0"/>
              <a:t>Zaměření se na potřeby ve vztahu k sociálním službám, ale také na </a:t>
            </a:r>
            <a:r>
              <a:rPr lang="cs-CZ" b="1" dirty="0"/>
              <a:t>potřeby směřující vně sociálních služeb</a:t>
            </a:r>
            <a:r>
              <a:rPr lang="cs-CZ" dirty="0"/>
              <a:t> (např. k veřejnému prostoru).</a:t>
            </a:r>
          </a:p>
          <a:p>
            <a:pPr lvl="0"/>
            <a:r>
              <a:rPr lang="cs-CZ" dirty="0"/>
              <a:t>Zaměřit se na </a:t>
            </a:r>
            <a:r>
              <a:rPr lang="cs-CZ" b="1" dirty="0"/>
              <a:t>potřeby ve vztahu k budoucnosti </a:t>
            </a:r>
            <a:r>
              <a:rPr lang="cs-CZ" dirty="0"/>
              <a:t>a pozitivnímu řešení současné tíživé situace a ne na příčiny vzniku této situace. </a:t>
            </a:r>
          </a:p>
          <a:p>
            <a:pPr lvl="0"/>
            <a:r>
              <a:rPr lang="cs-CZ" b="1" dirty="0"/>
              <a:t>Pracovat také s „</a:t>
            </a:r>
            <a:r>
              <a:rPr lang="cs-CZ" b="1" i="1" dirty="0"/>
              <a:t>tvrdými daty</a:t>
            </a:r>
            <a:r>
              <a:rPr lang="cs-CZ" b="1" dirty="0"/>
              <a:t>“ </a:t>
            </a:r>
            <a:r>
              <a:rPr lang="cs-CZ" dirty="0"/>
              <a:t>(pozn. kvantitativní data z konkrétních sociálních služeb) v rámci procesu komunitního plánování.</a:t>
            </a:r>
          </a:p>
          <a:p>
            <a:pPr lvl="0"/>
            <a:r>
              <a:rPr lang="cs-CZ" b="1" dirty="0"/>
              <a:t>Mapovat využití sociálních služeb a jejich efektivitu</a:t>
            </a:r>
            <a:r>
              <a:rPr lang="cs-CZ" dirty="0"/>
              <a:t>. Respondenti vnímají, že je nutné ve větší míře reflektovat potřeby systému a adekvátně nastavovat vývoj sociálních služeb, nad rámec iniciativy jednotlivých organizací.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41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E91E3-B9B9-4996-8738-94CDD02B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Obsah podkladové analýzy potřeb a prognózy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AF0A64-2250-4674-954D-801A54D5C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968" y="1347614"/>
            <a:ext cx="8207375" cy="324053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Analýza potřeb</a:t>
            </a:r>
          </a:p>
          <a:p>
            <a:r>
              <a:rPr lang="cs-CZ" b="1" dirty="0"/>
              <a:t>Prognóza</a:t>
            </a:r>
            <a:r>
              <a:rPr lang="cs-CZ" dirty="0"/>
              <a:t> budoucího vývoje potřebnosti a dostupnosti sociálních služeb ve městě Ostrava</a:t>
            </a:r>
          </a:p>
          <a:p>
            <a:pPr lvl="1"/>
            <a:r>
              <a:rPr lang="cs-CZ" dirty="0"/>
              <a:t>Využití dat z </a:t>
            </a:r>
            <a:r>
              <a:rPr lang="cs-CZ" dirty="0" err="1"/>
              <a:t>PorteXu</a:t>
            </a:r>
            <a:r>
              <a:rPr lang="cs-CZ" dirty="0"/>
              <a:t> – práce s časovými řadami</a:t>
            </a:r>
          </a:p>
          <a:p>
            <a:pPr lvl="1"/>
            <a:r>
              <a:rPr lang="cs-CZ" dirty="0"/>
              <a:t>Možnost propojení s </a:t>
            </a:r>
            <a:r>
              <a:rPr lang="cs-CZ" i="1" dirty="0"/>
              <a:t>Prognózou vývoje počtu a věkové struktury obyvatelstva statutárního města Ostravy na období 2017 – 2040</a:t>
            </a:r>
            <a:r>
              <a:rPr lang="cs-CZ" dirty="0"/>
              <a:t> (</a:t>
            </a:r>
            <a:r>
              <a:rPr lang="cs-CZ" dirty="0" err="1"/>
              <a:t>Burcin</a:t>
            </a:r>
            <a:r>
              <a:rPr lang="cs-CZ" dirty="0"/>
              <a:t>, Kučera, Šídlo, 2018) – </a:t>
            </a:r>
            <a:r>
              <a:rPr lang="cs-CZ" dirty="0" err="1"/>
              <a:t>konkr</a:t>
            </a:r>
            <a:r>
              <a:rPr lang="cs-CZ" dirty="0"/>
              <a:t>. vývoj počet obyvatel, pohlaví obyvatel, věkové struktury, popř.  vývoj počtu dětí a počtu seniorů</a:t>
            </a:r>
          </a:p>
        </p:txBody>
      </p:sp>
    </p:spTree>
    <p:extLst>
      <p:ext uri="{BB962C8B-B14F-4D97-AF65-F5344CB8AC3E}">
        <p14:creationId xmlns:p14="http://schemas.microsoft.com/office/powerpoint/2010/main" val="119023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E3F9CB-21DB-4DA6-88CC-B716E7B4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Rámcový plán postupu práce na analýze potřeb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8B21A6-02EC-47D4-8D29-E9719D1F0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026333"/>
              </p:ext>
            </p:extLst>
          </p:nvPr>
        </p:nvGraphicFramePr>
        <p:xfrm>
          <a:off x="222250" y="1066800"/>
          <a:ext cx="8699500" cy="300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52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EA6CB20-DE42-46CD-ABD4-7F9015BD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kroky?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009316-BD95-456E-BF15-AF0317DAD8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Konzultace designu výzkumu</a:t>
            </a:r>
          </a:p>
          <a:p>
            <a:r>
              <a:rPr lang="cs-CZ" dirty="0"/>
              <a:t>Potřeba podpory při zisku klientů pro hloubkové rozhovory (oslovení manažerů a členů PS)</a:t>
            </a:r>
          </a:p>
          <a:p>
            <a:r>
              <a:rPr lang="cs-CZ" dirty="0"/>
              <a:t>11. – 12. 3. – pilotáž participativních technik: scénáře budoucnosti a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walls</a:t>
            </a:r>
            <a:r>
              <a:rPr lang="cs-CZ" dirty="0"/>
              <a:t> na výjezdním zasedání MT</a:t>
            </a:r>
          </a:p>
        </p:txBody>
      </p:sp>
    </p:spTree>
    <p:extLst>
      <p:ext uri="{BB962C8B-B14F-4D97-AF65-F5344CB8AC3E}">
        <p14:creationId xmlns:p14="http://schemas.microsoft.com/office/powerpoint/2010/main" val="24056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31CE11-8731-4DD3-B3BB-DDBD7698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067694"/>
            <a:ext cx="7067128" cy="720080"/>
          </a:xfrm>
        </p:spPr>
        <p:txBody>
          <a:bodyPr/>
          <a:lstStyle/>
          <a:p>
            <a:r>
              <a:rPr lang="cs-CZ" dirty="0"/>
              <a:t>Nápady, doporučení, komentáře?</a:t>
            </a:r>
          </a:p>
        </p:txBody>
      </p:sp>
    </p:spTree>
    <p:extLst>
      <p:ext uri="{BB962C8B-B14F-4D97-AF65-F5344CB8AC3E}">
        <p14:creationId xmlns:p14="http://schemas.microsoft.com/office/powerpoint/2010/main" val="2190046229"/>
      </p:ext>
    </p:extLst>
  </p:cSld>
  <p:clrMapOvr>
    <a:masterClrMapping/>
  </p:clrMapOvr>
</p:sld>
</file>

<file path=ppt/theme/theme1.xml><?xml version="1.0" encoding="utf-8"?>
<a:theme xmlns:a="http://schemas.openxmlformats.org/drawingml/2006/main" name="ppt_FSS_rozmer 16_9_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ppt_FSS_rozmer 16_9_cz</Template>
  <TotalTime>253</TotalTime>
  <Words>866</Words>
  <Application>Microsoft Office PowerPoint</Application>
  <PresentationFormat>Předvádění na obrazovce (16:9)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Helvetica Neue</vt:lpstr>
      <vt:lpstr>Calibri</vt:lpstr>
      <vt:lpstr>Arial</vt:lpstr>
      <vt:lpstr>ppt_FSS_rozmer 16_9_cz</vt:lpstr>
      <vt:lpstr>Optimalizace komunitního plánování sociálních služeb na úrovni obcí (OPTIMKO)</vt:lpstr>
      <vt:lpstr>Základní představení projektu</vt:lpstr>
      <vt:lpstr>Harmonogram projektu</vt:lpstr>
      <vt:lpstr>Výstupy v roce 2021</vt:lpstr>
      <vt:lpstr>Zadání z evaluační zprávy pro Podkladovou analýzu a prognózu</vt:lpstr>
      <vt:lpstr>Obsah podkladové analýzy potřeb a prognózy</vt:lpstr>
      <vt:lpstr>Rámcový plán postupu práce na analýze potřeb</vt:lpstr>
      <vt:lpstr>Další kroky?</vt:lpstr>
      <vt:lpstr>Nápady, doporučení, komentáře?</vt:lpstr>
      <vt:lpstr>Prezentace aplikace PowerPoint</vt:lpstr>
      <vt:lpstr>Poznámky pro vysvětlení pojmů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Yoga</dc:creator>
  <cp:lastModifiedBy>Yoga</cp:lastModifiedBy>
  <cp:revision>44</cp:revision>
  <dcterms:created xsi:type="dcterms:W3CDTF">2020-11-09T09:13:07Z</dcterms:created>
  <dcterms:modified xsi:type="dcterms:W3CDTF">2021-02-11T14:42:51Z</dcterms:modified>
</cp:coreProperties>
</file>