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9" r:id="rId2"/>
    <p:sldId id="351" r:id="rId3"/>
    <p:sldId id="352" r:id="rId4"/>
    <p:sldId id="366" r:id="rId5"/>
    <p:sldId id="367" r:id="rId6"/>
    <p:sldId id="353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7" r:id="rId34"/>
    <p:sldId id="398" r:id="rId35"/>
    <p:sldId id="399" r:id="rId36"/>
    <p:sldId id="400" r:id="rId37"/>
    <p:sldId id="355" r:id="rId38"/>
    <p:sldId id="360" r:id="rId3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43EA-BB97-4B0C-9613-D169156E9156}" type="datetimeFigureOut">
              <a:rPr lang="cs-CZ" smtClean="0"/>
              <a:pPr/>
              <a:t>16.10.2015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C4573-93D8-42D1-8D0C-835DBA2934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72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1B7F-E3EE-4967-BEF5-00DFB57C3A12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97F39-74E6-41CF-947F-CEF2C2249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39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80BD-5E02-40A9-A95F-0083AC381D67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B5BA-459B-4FE4-87EE-70207A10E3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32E9-286C-49BC-8027-F58A3BEC0E7B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F71D-1CA4-4DA9-AACE-80E857027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CE3F-0D40-49D4-93A5-085DB5583BB9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B3D3-65C0-4CB0-BADE-7853C10BE0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4289-1C14-4A00-9268-71C247F30EAA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9276-F235-4B15-9F7F-3C31F54575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C4AC-D5FD-4075-B21F-17FEBD3D6632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DD1E-ECE6-4DFB-A6B6-52441C80D2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923E-3E19-486F-809D-4796E1A016CB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A260-B286-4D59-851F-BF36E08184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355C-D7F7-4136-BC8A-F613F234107F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710D-D376-47F9-BDE1-8CA64260F4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78A-B1E6-4625-A148-061ECE72C49D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0AAA-90A7-4035-8EAA-DBFC70202D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F76E-D4D6-44D8-9C6A-3FA489444596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A6A1-FBF0-4A98-932B-A41F4FDE7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5590-2E47-4929-AE7F-756E884159E8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C15F-B1FE-40FB-97EB-15DFB831C4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EBA-8354-4FC5-80D7-8C5411C2A937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C94F8-E8E7-4E68-8001-9A90D3CB89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535666-2D3B-4B63-AF97-7D22E3FD2286}" type="datetimeFigureOut">
              <a:rPr lang="cs-CZ"/>
              <a:pPr>
                <a:defRPr/>
              </a:pPr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CC6614-77A3-4A1F-AC6B-0ED9E0BA50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nogolova@ostrava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800" b="1" dirty="0" smtClean="0"/>
              <a:t>Jednání MT KP Ostrava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4400" b="1" dirty="0" smtClean="0"/>
          </a:p>
          <a:p>
            <a:pPr>
              <a:buNone/>
            </a:pPr>
            <a:r>
              <a:rPr lang="cs-CZ" sz="4400" b="1" dirty="0" smtClean="0"/>
              <a:t>16.10.2015</a:t>
            </a:r>
          </a:p>
          <a:p>
            <a:pPr>
              <a:buNone/>
            </a:pPr>
            <a:r>
              <a:rPr lang="cs-CZ" sz="4400" b="1" dirty="0" smtClean="0"/>
              <a:t>Domov na Liščině</a:t>
            </a:r>
          </a:p>
          <a:p>
            <a:pPr>
              <a:buNone/>
            </a:pPr>
            <a:r>
              <a:rPr lang="cs-CZ" sz="4400" b="1" dirty="0" smtClean="0"/>
              <a:t>od 9:00</a:t>
            </a:r>
          </a:p>
        </p:txBody>
      </p:sp>
      <p:grpSp>
        <p:nvGrpSpPr>
          <p:cNvPr id="2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Závazek veřejné </a:t>
            </a:r>
            <a:r>
              <a:rPr lang="cs-CZ" sz="5400" b="1" dirty="0" smtClean="0"/>
              <a:t>služby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MSK</a:t>
            </a:r>
            <a:r>
              <a:rPr lang="cs-CZ" sz="2800" b="1" dirty="0" smtClean="0"/>
              <a:t> </a:t>
            </a:r>
            <a:r>
              <a:rPr lang="cs-CZ" sz="2800" b="1" dirty="0"/>
              <a:t>jako garant poskytování sociálních služeb je jediným kompetentním subjektem k jednotnému pověření závazkem veřejné služby v oblasti poskytování sociálních služeb na území kraje, včetně jednotného výpočtu vyrovnávací platby. 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Dílčí </a:t>
            </a:r>
            <a:r>
              <a:rPr lang="cs-CZ" sz="2800" b="1" dirty="0">
                <a:solidFill>
                  <a:srgbClr val="FF0000"/>
                </a:solidFill>
              </a:rPr>
              <a:t>zadavatelé (obce) </a:t>
            </a:r>
            <a:r>
              <a:rPr lang="cs-CZ" sz="2800" b="1" dirty="0"/>
              <a:t>pak k tomuto jednotnému pověření přistupují prostřednictvím deklarace v příslušném právním titulu (např. smlouva o dotaci).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/>
              <a:t>Vyrovnávací platba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Účelem </a:t>
            </a:r>
            <a:r>
              <a:rPr lang="cs-CZ" sz="2800" b="1" dirty="0">
                <a:solidFill>
                  <a:srgbClr val="FF0000"/>
                </a:solidFill>
              </a:rPr>
              <a:t>výpočtu </a:t>
            </a:r>
            <a:r>
              <a:rPr lang="cs-CZ" sz="2800" b="1" dirty="0"/>
              <a:t>a vypořádání vyrovnávací platby je zabezpečení kontinuálního poskytování sociálních služeb a zároveň zamezení jejich nadměrného financování z veřejných </a:t>
            </a:r>
            <a:r>
              <a:rPr lang="cs-CZ" sz="2800" b="1" dirty="0" smtClean="0"/>
              <a:t>rozpočtů</a:t>
            </a: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Výše </a:t>
            </a:r>
            <a:r>
              <a:rPr lang="cs-CZ" sz="2800" b="1" dirty="0">
                <a:solidFill>
                  <a:srgbClr val="FF0000"/>
                </a:solidFill>
              </a:rPr>
              <a:t>vyrovnávací platby </a:t>
            </a:r>
            <a:r>
              <a:rPr lang="cs-CZ" sz="2800" b="1" dirty="0"/>
              <a:t>nesmí přesáhnout rozsah nezbytný k pokrytí čistých nákladů vynaložených při plnění závazků veřejné služby. 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Vypočtená </a:t>
            </a:r>
            <a:r>
              <a:rPr lang="cs-CZ" sz="2800" b="1" dirty="0">
                <a:solidFill>
                  <a:srgbClr val="FF0000"/>
                </a:solidFill>
              </a:rPr>
              <a:t>vyrovnávací platba </a:t>
            </a:r>
            <a:r>
              <a:rPr lang="cs-CZ" sz="2800" b="1" dirty="0"/>
              <a:t>představuje maximální možnou výši finanční podpory služby bez ohledu na skutečnou výši veřejných zdrojů. 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4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11560" y="44926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</a:rPr>
              <a:t>Podmínky dotačního Programu </a:t>
            </a:r>
            <a:r>
              <a:rPr lang="cs-CZ" sz="3600" b="1" dirty="0">
                <a:latin typeface="+mn-lt"/>
              </a:rPr>
              <a:t>na podporu poskytování sociálních služeb pro rok2016 financovaný z kapitoly 313 – MPSV státního </a:t>
            </a:r>
            <a:r>
              <a:rPr lang="cs-CZ" sz="3600" b="1" dirty="0" smtClean="0">
                <a:latin typeface="+mn-lt"/>
              </a:rPr>
              <a:t>rozpočtu</a:t>
            </a:r>
            <a:r>
              <a:rPr lang="cs-CZ" sz="3600" b="1" dirty="0">
                <a:latin typeface="+mn-lt"/>
              </a:rPr>
              <a:t/>
            </a:r>
            <a:br>
              <a:rPr lang="cs-CZ" sz="3600" b="1" dirty="0">
                <a:latin typeface="+mn-lt"/>
              </a:rPr>
            </a:br>
            <a:endParaRPr lang="cs-CZ" sz="3600" b="1" dirty="0">
              <a:latin typeface="+mn-lt"/>
            </a:endParaRPr>
          </a:p>
          <a:p>
            <a:endParaRPr lang="cs-CZ" sz="3600" b="1" dirty="0" smtClean="0">
              <a:latin typeface="+mn-lt"/>
            </a:endParaRPr>
          </a:p>
          <a:p>
            <a:r>
              <a:rPr lang="cs-CZ" sz="3600" b="1" dirty="0" smtClean="0">
                <a:solidFill>
                  <a:srgbClr val="FF0000"/>
                </a:solidFill>
                <a:latin typeface="+mn-lt"/>
              </a:rPr>
              <a:t>Program </a:t>
            </a:r>
            <a:r>
              <a:rPr lang="cs-CZ" sz="3600" b="1" dirty="0">
                <a:latin typeface="+mn-lt"/>
              </a:rPr>
              <a:t>na podporu poskytování sociálních služeb pro </a:t>
            </a:r>
            <a:r>
              <a:rPr lang="cs-CZ" sz="3600" b="1" dirty="0" smtClean="0">
                <a:latin typeface="+mn-lt"/>
              </a:rPr>
              <a:t>rok 2016 </a:t>
            </a:r>
            <a:r>
              <a:rPr lang="cs-CZ" sz="3600" b="1" dirty="0">
                <a:latin typeface="+mn-lt"/>
              </a:rPr>
              <a:t>financovaný z kapitoly 313 – MPSV státního rozpočtu</a:t>
            </a:r>
          </a:p>
        </p:txBody>
      </p:sp>
    </p:spTree>
    <p:extLst>
      <p:ext uri="{BB962C8B-B14F-4D97-AF65-F5344CB8AC3E}">
        <p14:creationId xmlns:p14="http://schemas.microsoft.com/office/powerpoint/2010/main" val="2995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880921" cy="1143000"/>
          </a:xfrm>
        </p:spPr>
        <p:txBody>
          <a:bodyPr/>
          <a:lstStyle/>
          <a:p>
            <a:r>
              <a:rPr lang="cs-CZ" sz="4800" b="1" dirty="0" smtClean="0"/>
              <a:t>Podmínky </a:t>
            </a:r>
            <a:r>
              <a:rPr lang="cs-CZ" sz="4800" b="1" dirty="0"/>
              <a:t>dotačního </a:t>
            </a:r>
            <a:r>
              <a:rPr lang="cs-CZ" sz="4800" b="1" dirty="0" smtClean="0"/>
              <a:t>Programu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Optimální návrh podpory sociální služby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Reálný </a:t>
            </a:r>
            <a:r>
              <a:rPr lang="cs-CZ" sz="2800" b="1" dirty="0"/>
              <a:t>návrh podpory sociální </a:t>
            </a:r>
            <a:r>
              <a:rPr lang="cs-CZ" sz="2800" b="1" dirty="0" smtClean="0"/>
              <a:t>služby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Požadavek na dotaci bude krácen o neuznatelné náklady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Maximální nárůst o 5% bez vysvětlení</a:t>
            </a:r>
          </a:p>
          <a:p>
            <a:pPr marL="0" indent="0">
              <a:buNone/>
            </a:pPr>
            <a:endParaRPr lang="cs-CZ" sz="28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880921" cy="1143000"/>
          </a:xfrm>
        </p:spPr>
        <p:txBody>
          <a:bodyPr/>
          <a:lstStyle/>
          <a:p>
            <a:r>
              <a:rPr lang="cs-CZ" sz="4800" b="1" dirty="0" smtClean="0"/>
              <a:t>Podmínky </a:t>
            </a:r>
            <a:r>
              <a:rPr lang="cs-CZ" sz="4800" b="1" dirty="0"/>
              <a:t>dotačního </a:t>
            </a:r>
            <a:r>
              <a:rPr lang="cs-CZ" sz="4800" b="1" dirty="0" smtClean="0"/>
              <a:t>Programu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Dotace obce nesmí klesnout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Skupiny soc. služeb 1-5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Příloha č.1 – Mechanismus posuzování veřejné podpory a výpočtu vyrovnávací platby k financování sociálních služeb v MSK</a:t>
            </a:r>
            <a:endParaRPr lang="cs-CZ" sz="28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3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cs-CZ" sz="5400" b="1" dirty="0" smtClean="0"/>
              <a:t>Příloha č. 1 – Mechanismus …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Stanovení maximálních nákladů</a:t>
            </a:r>
          </a:p>
          <a:p>
            <a:pPr marL="0" indent="0">
              <a:buNone/>
            </a:pPr>
            <a:r>
              <a:rPr lang="cs-CZ" sz="2800" b="1" dirty="0" smtClean="0"/>
              <a:t>Přepočtený úvazek x dle počtu lůžek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Poměr pracovníků</a:t>
            </a:r>
          </a:p>
          <a:p>
            <a:pPr marL="0" indent="0">
              <a:buNone/>
            </a:pPr>
            <a:r>
              <a:rPr lang="cs-CZ" sz="2800" b="1" dirty="0" smtClean="0"/>
              <a:t>Poměr pracovníků v přímé péči a ostatních pracovníků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Investiční náklady služby</a:t>
            </a:r>
          </a:p>
          <a:p>
            <a:pPr marL="0" indent="0">
              <a:buNone/>
            </a:pPr>
            <a:r>
              <a:rPr lang="cs-CZ" sz="2800" b="1" dirty="0" smtClean="0"/>
              <a:t>Podmínky pro zahrnutí do výpočtu vyrovnávací platby</a:t>
            </a:r>
            <a:endParaRPr lang="cs-CZ" sz="28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4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79296" cy="778098"/>
          </a:xfrm>
        </p:spPr>
        <p:txBody>
          <a:bodyPr/>
          <a:lstStyle/>
          <a:p>
            <a:r>
              <a:rPr lang="cs-CZ" sz="5400" b="1" dirty="0" smtClean="0"/>
              <a:t>Příloha č. 1 – Mechanismus …</a:t>
            </a:r>
            <a:br>
              <a:rPr lang="cs-CZ" sz="5400" b="1" dirty="0" smtClean="0"/>
            </a:br>
            <a:r>
              <a:rPr lang="cs-CZ" sz="4800" b="1" dirty="0">
                <a:solidFill>
                  <a:srgbClr val="FF0000"/>
                </a:solidFill>
              </a:rPr>
              <a:t>Stanovení maximálních nákladů</a:t>
            </a:r>
            <a:r>
              <a:rPr lang="cs-CZ" sz="5400" b="1" dirty="0">
                <a:solidFill>
                  <a:srgbClr val="FF0000"/>
                </a:solidFill>
              </a:rPr>
              <a:t/>
            </a:r>
            <a:br>
              <a:rPr lang="cs-CZ" sz="5400" b="1" dirty="0">
                <a:solidFill>
                  <a:srgbClr val="FF0000"/>
                </a:solidFill>
              </a:rPr>
            </a:br>
            <a:endParaRPr lang="cs-CZ" sz="54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86879"/>
              </p:ext>
            </p:extLst>
          </p:nvPr>
        </p:nvGraphicFramePr>
        <p:xfrm>
          <a:off x="683568" y="1772816"/>
          <a:ext cx="7704856" cy="4269792"/>
        </p:xfrm>
        <a:graphic>
          <a:graphicData uri="http://schemas.openxmlformats.org/drawingml/2006/table">
            <a:tbl>
              <a:tblPr/>
              <a:tblGrid>
                <a:gridCol w="3852428"/>
                <a:gridCol w="3852428"/>
              </a:tblGrid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služby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Kategorie pro stanovení maximálních provozních nákladů dle převažující cílové skupiny/kapacity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Azylové domy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počtu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 denních služeb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přepočtených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Denní stacionáře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převažující cílové skupiny a přepočtených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osoby se zdravotním postižením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převažující cílové skupiny a počtu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seniory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počtu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se zvláštním režimem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převažující cílové skupiny a počtu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Domy na půl cesty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počtu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Odborné sociální poradenství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převažující cílové skupiny a přepočtených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Odlehčovací služby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pobytové – dle počtu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ambulantní/terénní – dle přepočtených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5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79296" cy="778098"/>
          </a:xfrm>
        </p:spPr>
        <p:txBody>
          <a:bodyPr/>
          <a:lstStyle/>
          <a:p>
            <a:r>
              <a:rPr lang="cs-CZ" sz="5400" b="1" dirty="0" smtClean="0"/>
              <a:t>Příloha č. 1 – Mechanismus …</a:t>
            </a:r>
            <a:br>
              <a:rPr lang="cs-CZ" sz="5400" b="1" dirty="0" smtClean="0"/>
            </a:br>
            <a:r>
              <a:rPr lang="cs-CZ" sz="4800" b="1" dirty="0" smtClean="0">
                <a:solidFill>
                  <a:srgbClr val="FF0000"/>
                </a:solidFill>
              </a:rPr>
              <a:t>Poměr </a:t>
            </a:r>
            <a:r>
              <a:rPr lang="cs-CZ" sz="4800" b="1" dirty="0">
                <a:solidFill>
                  <a:srgbClr val="FF0000"/>
                </a:solidFill>
              </a:rPr>
              <a:t>pracovníků</a:t>
            </a:r>
            <a:br>
              <a:rPr lang="cs-CZ" sz="4800" b="1" dirty="0">
                <a:solidFill>
                  <a:srgbClr val="FF0000"/>
                </a:solidFill>
              </a:rPr>
            </a:br>
            <a:endParaRPr lang="cs-CZ" sz="54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86082"/>
              </p:ext>
            </p:extLst>
          </p:nvPr>
        </p:nvGraphicFramePr>
        <p:xfrm>
          <a:off x="611560" y="1707164"/>
          <a:ext cx="7992888" cy="4269105"/>
        </p:xfrm>
        <a:graphic>
          <a:graphicData uri="http://schemas.openxmlformats.org/drawingml/2006/table">
            <a:tbl>
              <a:tblPr/>
              <a:tblGrid>
                <a:gridCol w="2809975"/>
                <a:gridCol w="2589838"/>
                <a:gridCol w="2593075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služby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Kapacita/forma poskytování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počet úvazků ostatních pracovníků na 1 úvazek pracovníka v 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Azylové domy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 29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až 39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 40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 denních služeb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Denní stacionáře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osoby se zdravotním postižením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seniory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se zvláštním režimem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Domy na půl cesty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 9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až 18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 19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Chráněné bydlení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885" y="-13253"/>
            <a:ext cx="8880921" cy="1143000"/>
          </a:xfrm>
        </p:spPr>
        <p:txBody>
          <a:bodyPr/>
          <a:lstStyle/>
          <a:p>
            <a:r>
              <a:rPr lang="cs-CZ" sz="4800" b="1" dirty="0" smtClean="0"/>
              <a:t>Dotačního Program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r>
              <a:rPr lang="cs-CZ" sz="2800" b="1" dirty="0" smtClean="0"/>
              <a:t>Termín: 16.10-3.11.2015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800" b="1" dirty="0" smtClean="0"/>
              <a:t>Povinné minimální úhrady od uživatelů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800" b="1" dirty="0" smtClean="0"/>
              <a:t>Minimální výše úhrady z veřejného zdravotního pojištění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800" b="1" dirty="0" smtClean="0"/>
              <a:t>Maximální výše dotace na osobní náklady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800" b="1" dirty="0" smtClean="0"/>
              <a:t>Maximální výše oprávněných provozních nákladů</a:t>
            </a:r>
          </a:p>
          <a:p>
            <a:pPr marL="0" indent="0">
              <a:buNone/>
            </a:pPr>
            <a:endParaRPr lang="cs-CZ" sz="28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332656"/>
            <a:ext cx="8723312" cy="778098"/>
          </a:xfrm>
        </p:spPr>
        <p:txBody>
          <a:bodyPr/>
          <a:lstStyle/>
          <a:p>
            <a:r>
              <a:rPr lang="cs-CZ" sz="5400" b="1" dirty="0" smtClean="0"/>
              <a:t>Dotační program</a:t>
            </a:r>
            <a:br>
              <a:rPr lang="cs-CZ" sz="5400" b="1" dirty="0" smtClean="0"/>
            </a:br>
            <a:r>
              <a:rPr lang="cs-CZ" sz="4000" b="1" dirty="0">
                <a:solidFill>
                  <a:srgbClr val="FF0000"/>
                </a:solidFill>
              </a:rPr>
              <a:t>Povinné minimální úhrady od </a:t>
            </a:r>
            <a:r>
              <a:rPr lang="cs-CZ" sz="4000" b="1" dirty="0" smtClean="0">
                <a:solidFill>
                  <a:srgbClr val="FF0000"/>
                </a:solidFill>
              </a:rPr>
              <a:t>uživatelů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020169"/>
              </p:ext>
            </p:extLst>
          </p:nvPr>
        </p:nvGraphicFramePr>
        <p:xfrm>
          <a:off x="899592" y="1844824"/>
          <a:ext cx="7048500" cy="3724275"/>
        </p:xfrm>
        <a:graphic>
          <a:graphicData uri="http://schemas.openxmlformats.org/drawingml/2006/table">
            <a:tbl>
              <a:tblPr/>
              <a:tblGrid>
                <a:gridCol w="2754659"/>
                <a:gridCol w="1751811"/>
                <a:gridCol w="254203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služby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§ zákona č. 108/2006 Sb.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Minimální průměrná výše úhrady od uživatelů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Osobní asistence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 Kč/hod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Pečovatelská služba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 Kč/hod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Tísňová péče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 Kč/uživatel/měsíc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Průvodcovské a předčitatelské služby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 Kč/hod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Podpora samostatného bydlení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 Kč/hod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Odlehčovací služby - terénní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 Kč/hod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9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Program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Informace z pracovních skupin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Prohlídka Domova Na Liščině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Hodnocení žádostí podaných do výběrového řízení v pracovních skupinách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Vyrovnávací platba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Vánoční trhy 2015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Různé</a:t>
            </a:r>
            <a:endParaRPr lang="cs-CZ" sz="28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431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936" y="692696"/>
            <a:ext cx="8723312" cy="778098"/>
          </a:xfrm>
        </p:spPr>
        <p:txBody>
          <a:bodyPr/>
          <a:lstStyle/>
          <a:p>
            <a:r>
              <a:rPr lang="cs-CZ" sz="5400" b="1" dirty="0" smtClean="0"/>
              <a:t>Dotační program</a:t>
            </a:r>
            <a:br>
              <a:rPr lang="cs-CZ" sz="5400" b="1" dirty="0" smtClean="0"/>
            </a:br>
            <a:r>
              <a:rPr lang="cs-CZ" sz="4000" b="1" dirty="0" smtClean="0">
                <a:solidFill>
                  <a:srgbClr val="FF0000"/>
                </a:solidFill>
              </a:rPr>
              <a:t>Minimální </a:t>
            </a:r>
            <a:r>
              <a:rPr lang="cs-CZ" sz="4000" b="1" dirty="0">
                <a:solidFill>
                  <a:srgbClr val="FF0000"/>
                </a:solidFill>
              </a:rPr>
              <a:t>výše úhrady z veřejného zdravotního </a:t>
            </a:r>
            <a:r>
              <a:rPr lang="cs-CZ" sz="4000" b="1" dirty="0" smtClean="0">
                <a:solidFill>
                  <a:srgbClr val="FF0000"/>
                </a:solidFill>
              </a:rPr>
              <a:t>pojištění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2789"/>
              </p:ext>
            </p:extLst>
          </p:nvPr>
        </p:nvGraphicFramePr>
        <p:xfrm>
          <a:off x="1043608" y="2348880"/>
          <a:ext cx="7048500" cy="3705225"/>
        </p:xfrm>
        <a:graphic>
          <a:graphicData uri="http://schemas.openxmlformats.org/drawingml/2006/table">
            <a:tbl>
              <a:tblPr/>
              <a:tblGrid>
                <a:gridCol w="2754659"/>
                <a:gridCol w="1751811"/>
                <a:gridCol w="254203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služby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§ zákona č. 108/2006 Sb.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Minimální výše úhrady z veřejného zdravotního pojištění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Týdenní stacionáře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 Kč/měsíc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osoby se ZP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 Kč/měsíc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seniory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2.500 Kč/měsíc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se zvláštním režimem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2.600 Kč/měsíc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1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692696"/>
            <a:ext cx="8723312" cy="778098"/>
          </a:xfrm>
        </p:spPr>
        <p:txBody>
          <a:bodyPr/>
          <a:lstStyle/>
          <a:p>
            <a:r>
              <a:rPr lang="cs-CZ" sz="5400" b="1" dirty="0" smtClean="0"/>
              <a:t>Dotační program</a:t>
            </a: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4000" b="1" dirty="0" smtClean="0">
                <a:solidFill>
                  <a:srgbClr val="FF0000"/>
                </a:solidFill>
              </a:rPr>
              <a:t>Maximální </a:t>
            </a:r>
            <a:r>
              <a:rPr lang="cs-CZ" sz="4000" b="1" dirty="0">
                <a:solidFill>
                  <a:srgbClr val="FF0000"/>
                </a:solidFill>
              </a:rPr>
              <a:t>výše dotace na osobní </a:t>
            </a:r>
            <a:r>
              <a:rPr lang="cs-CZ" sz="4000" b="1" dirty="0" smtClean="0">
                <a:solidFill>
                  <a:srgbClr val="FF0000"/>
                </a:solidFill>
              </a:rPr>
              <a:t>náklady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51520" y="2348880"/>
            <a:ext cx="8517632" cy="3229819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… se </a:t>
            </a:r>
            <a:r>
              <a:rPr lang="cs-CZ" sz="2800" b="1" dirty="0"/>
              <a:t>vypočítá podle vzorce: 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3600" b="1" dirty="0" smtClean="0"/>
              <a:t>počet </a:t>
            </a:r>
            <a:r>
              <a:rPr lang="cs-CZ" sz="3600" b="1" dirty="0"/>
              <a:t>přepočtených úvazků × 360.000 Kč </a:t>
            </a:r>
            <a:endParaRPr lang="cs-CZ" sz="3600" b="1" dirty="0" smtClean="0"/>
          </a:p>
          <a:p>
            <a:pPr marL="0" indent="0">
              <a:buNone/>
            </a:pPr>
            <a:endParaRPr lang="cs-CZ" sz="3600" b="1" dirty="0"/>
          </a:p>
          <a:p>
            <a:pPr marL="0" indent="0">
              <a:buNone/>
            </a:pPr>
            <a:r>
              <a:rPr lang="cs-CZ" sz="3600" b="1" dirty="0" smtClean="0"/>
              <a:t>(</a:t>
            </a:r>
            <a:r>
              <a:rPr lang="cs-CZ" sz="3600" b="1" dirty="0"/>
              <a:t>tj. 30.000 Kč měsíčně/přepočtený úvazek</a:t>
            </a:r>
            <a:r>
              <a:rPr lang="cs-CZ" sz="3600" b="1" dirty="0" smtClean="0"/>
              <a:t>).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0471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692696"/>
            <a:ext cx="8723312" cy="778098"/>
          </a:xfrm>
        </p:spPr>
        <p:txBody>
          <a:bodyPr/>
          <a:lstStyle/>
          <a:p>
            <a:r>
              <a:rPr lang="cs-CZ" sz="5400" b="1" dirty="0" smtClean="0"/>
              <a:t>Dotační program</a:t>
            </a:r>
            <a:br>
              <a:rPr lang="cs-CZ" sz="5400" b="1" dirty="0" smtClean="0"/>
            </a:br>
            <a:r>
              <a:rPr lang="cs-CZ" sz="4000" b="1" dirty="0" smtClean="0">
                <a:solidFill>
                  <a:srgbClr val="FF0000"/>
                </a:solidFill>
              </a:rPr>
              <a:t>Maximální </a:t>
            </a:r>
            <a:r>
              <a:rPr lang="cs-CZ" sz="4000" b="1" dirty="0">
                <a:solidFill>
                  <a:srgbClr val="FF0000"/>
                </a:solidFill>
              </a:rPr>
              <a:t>výše oprávněných provozních </a:t>
            </a:r>
            <a:r>
              <a:rPr lang="cs-CZ" sz="4000" b="1" dirty="0" smtClean="0">
                <a:solidFill>
                  <a:srgbClr val="FF0000"/>
                </a:solidFill>
              </a:rPr>
              <a:t>nákladů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09843"/>
              </p:ext>
            </p:extLst>
          </p:nvPr>
        </p:nvGraphicFramePr>
        <p:xfrm>
          <a:off x="539552" y="2117561"/>
          <a:ext cx="7992887" cy="3584470"/>
        </p:xfrm>
        <a:graphic>
          <a:graphicData uri="http://schemas.openxmlformats.org/drawingml/2006/table">
            <a:tbl>
              <a:tblPr/>
              <a:tblGrid>
                <a:gridCol w="3037578"/>
                <a:gridCol w="1931731"/>
                <a:gridCol w="1727435"/>
                <a:gridCol w="1296143"/>
              </a:tblGrid>
              <a:tr h="10954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služby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Převažující cílová skupina/Kapacita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Náklady/lůžko/rok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 Kč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Náklady/úvazek/rok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 Kč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Azylové domy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1 - 50 lůžek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Azylové domy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lůžek a více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 denních služeb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Denní stacionáře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senioři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Denní stacionáře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osoby s chronickým duševním onemocněním, s mentálním/kombinovaným postižením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1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692696"/>
            <a:ext cx="8723312" cy="778098"/>
          </a:xfrm>
        </p:spPr>
        <p:txBody>
          <a:bodyPr/>
          <a:lstStyle/>
          <a:p>
            <a:r>
              <a:rPr lang="cs-CZ" sz="5400" b="1" dirty="0" smtClean="0"/>
              <a:t>Dotační program</a:t>
            </a:r>
            <a:br>
              <a:rPr lang="cs-CZ" sz="5400" b="1" dirty="0" smtClean="0"/>
            </a:br>
            <a:r>
              <a:rPr lang="cs-CZ" sz="4000" b="1" dirty="0" smtClean="0">
                <a:solidFill>
                  <a:srgbClr val="FF0000"/>
                </a:solidFill>
              </a:rPr>
              <a:t>Maximální </a:t>
            </a:r>
            <a:r>
              <a:rPr lang="cs-CZ" sz="4000" b="1" dirty="0">
                <a:solidFill>
                  <a:srgbClr val="FF0000"/>
                </a:solidFill>
              </a:rPr>
              <a:t>výše oprávněných provozních </a:t>
            </a:r>
            <a:r>
              <a:rPr lang="cs-CZ" sz="4000" b="1" dirty="0" smtClean="0">
                <a:solidFill>
                  <a:srgbClr val="FF0000"/>
                </a:solidFill>
              </a:rPr>
              <a:t>nákladů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98998"/>
              </p:ext>
            </p:extLst>
          </p:nvPr>
        </p:nvGraphicFramePr>
        <p:xfrm>
          <a:off x="683568" y="2420888"/>
          <a:ext cx="7992887" cy="3035830"/>
        </p:xfrm>
        <a:graphic>
          <a:graphicData uri="http://schemas.openxmlformats.org/drawingml/2006/table">
            <a:tbl>
              <a:tblPr/>
              <a:tblGrid>
                <a:gridCol w="3037578"/>
                <a:gridCol w="1931731"/>
                <a:gridCol w="1727435"/>
                <a:gridCol w="1296143"/>
              </a:tblGrid>
              <a:tr h="10954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služby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Převažující cílová skupina/Kapacita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Náklady/lůžko/rok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 Kč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Náklady/úvazek/rok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 Kč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osoby se zdravotním postižením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1 - 40 lůžek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osoby se zdravotním postižením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 41 lůžek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seniory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1 - 20 lůžek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seniory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21 - 100 lůžek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Domovy pro seniory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více než 101 lůžek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340 000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35" marR="4035" marT="4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692696"/>
            <a:ext cx="8723312" cy="778098"/>
          </a:xfrm>
        </p:spPr>
        <p:txBody>
          <a:bodyPr/>
          <a:lstStyle/>
          <a:p>
            <a:r>
              <a:rPr lang="cs-CZ" sz="5400" b="1" dirty="0" smtClean="0"/>
              <a:t>Dotační program</a:t>
            </a:r>
            <a:br>
              <a:rPr lang="cs-CZ" sz="5400" b="1" dirty="0" smtClean="0"/>
            </a:br>
            <a:r>
              <a:rPr lang="cs-CZ" sz="4000" b="1" dirty="0" smtClean="0">
                <a:solidFill>
                  <a:srgbClr val="FF0000"/>
                </a:solidFill>
              </a:rPr>
              <a:t>Příloha č.4 – 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9417"/>
            <a:ext cx="80295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692696"/>
            <a:ext cx="8723312" cy="778098"/>
          </a:xfrm>
        </p:spPr>
        <p:txBody>
          <a:bodyPr/>
          <a:lstStyle/>
          <a:p>
            <a:r>
              <a:rPr lang="cs-CZ" sz="5400" b="1" dirty="0" smtClean="0"/>
              <a:t>Dotační program</a:t>
            </a:r>
            <a:br>
              <a:rPr lang="cs-CZ" sz="5400" b="1" dirty="0" smtClean="0"/>
            </a:br>
            <a:r>
              <a:rPr lang="cs-CZ" sz="4000" b="1" dirty="0" smtClean="0">
                <a:solidFill>
                  <a:srgbClr val="FF0000"/>
                </a:solidFill>
              </a:rPr>
              <a:t>Příloha č.4 – 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1" y="2348880"/>
            <a:ext cx="79343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3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69" y="60213"/>
            <a:ext cx="8723312" cy="77809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01695"/>
              </p:ext>
            </p:extLst>
          </p:nvPr>
        </p:nvGraphicFramePr>
        <p:xfrm>
          <a:off x="323529" y="908724"/>
          <a:ext cx="8568952" cy="5217343"/>
        </p:xfrm>
        <a:graphic>
          <a:graphicData uri="http://schemas.openxmlformats.org/drawingml/2006/table">
            <a:tbl>
              <a:tblPr/>
              <a:tblGrid>
                <a:gridCol w="2046317"/>
                <a:gridCol w="2027369"/>
                <a:gridCol w="2178948"/>
                <a:gridCol w="2316318"/>
              </a:tblGrid>
              <a:tr h="241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sociální služby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domov pro seniory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1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 poskytování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pobytová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1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kapacita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11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PERSONÁLNÍ ZABEZBEČENÍ SLUŽBY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645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ostatních pracovníků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411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OPRÁVNĚNÝCH PROVOZNÍCH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34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/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nákladů na úvazek/lůžko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za službu v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23 856 000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15 568 700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22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všech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na službu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osobní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14 144 400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9 912 200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7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69" y="60213"/>
            <a:ext cx="8723312" cy="77809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57087"/>
              </p:ext>
            </p:extLst>
          </p:nvPr>
        </p:nvGraphicFramePr>
        <p:xfrm>
          <a:off x="539552" y="980732"/>
          <a:ext cx="8280919" cy="5206675"/>
        </p:xfrm>
        <a:graphic>
          <a:graphicData uri="http://schemas.openxmlformats.org/drawingml/2006/table">
            <a:tbl>
              <a:tblPr/>
              <a:tblGrid>
                <a:gridCol w="1977533"/>
                <a:gridCol w="1959223"/>
                <a:gridCol w="2105706"/>
                <a:gridCol w="2238457"/>
              </a:tblGrid>
              <a:tr h="237593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sociální služby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domov pro seniory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593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 poskytování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pobytová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593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kapacita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5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PERSONÁLNÍ ZABEZBEČENÍ SLUŽBY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503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ostatních pracovníků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OPRÁVNĚNÝCH PROVOZNÍCH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27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/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nákladů na úvazek/lůžko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za službu v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29 394 000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24 291 000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51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všech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na službu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osobní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16 524 000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14 408 000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3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69" y="60213"/>
            <a:ext cx="8723312" cy="77809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95309"/>
              </p:ext>
            </p:extLst>
          </p:nvPr>
        </p:nvGraphicFramePr>
        <p:xfrm>
          <a:off x="251522" y="908724"/>
          <a:ext cx="8640957" cy="5217343"/>
        </p:xfrm>
        <a:graphic>
          <a:graphicData uri="http://schemas.openxmlformats.org/drawingml/2006/table">
            <a:tbl>
              <a:tblPr/>
              <a:tblGrid>
                <a:gridCol w="2063512"/>
                <a:gridCol w="2044405"/>
                <a:gridCol w="2197259"/>
                <a:gridCol w="2335781"/>
              </a:tblGrid>
              <a:tr h="241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sociální služby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domov pro seniory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1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 poskytování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pobytová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1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kapacita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11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PERSONÁLNÍ ZABEZBEČENÍ SLUŽBY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645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ostatních pracovníků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OPRÁVNĚNÝCH PROVOZNÍCH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34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/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nákladů na úvazek/lůžko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za službu v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13 632 000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22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všech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na službu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osobní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7 920 000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5 959 000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69" y="60213"/>
            <a:ext cx="8723312" cy="77809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22270"/>
              </p:ext>
            </p:extLst>
          </p:nvPr>
        </p:nvGraphicFramePr>
        <p:xfrm>
          <a:off x="251522" y="836715"/>
          <a:ext cx="8712966" cy="5228011"/>
        </p:xfrm>
        <a:graphic>
          <a:graphicData uri="http://schemas.openxmlformats.org/drawingml/2006/table">
            <a:tbl>
              <a:tblPr/>
              <a:tblGrid>
                <a:gridCol w="2080708"/>
                <a:gridCol w="2061442"/>
                <a:gridCol w="2215570"/>
                <a:gridCol w="2355246"/>
              </a:tblGrid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sociální služby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osobní asistence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 poskytování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terénní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kapacita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PERSONÁLNÍ ZABEZBEČENÍ SLUŽBY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788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ostatních pracovníků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OPRÁVNĚNÝCH PROVOZNÍCH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341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/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nákladů na úvazek/lůžko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za službu v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7 506 300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4 412 000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94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všech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na službu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osobní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6 876 000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4 120 760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0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Informace </a:t>
            </a:r>
            <a:r>
              <a:rPr lang="cs-CZ" b="1" dirty="0"/>
              <a:t>z pracovních </a:t>
            </a:r>
            <a:r>
              <a:rPr lang="cs-CZ" b="1" dirty="0" smtClean="0"/>
              <a:t>skupin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852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69" y="60213"/>
            <a:ext cx="8723312" cy="77809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933049"/>
              </p:ext>
            </p:extLst>
          </p:nvPr>
        </p:nvGraphicFramePr>
        <p:xfrm>
          <a:off x="155574" y="836715"/>
          <a:ext cx="8808914" cy="5228011"/>
        </p:xfrm>
        <a:graphic>
          <a:graphicData uri="http://schemas.openxmlformats.org/drawingml/2006/table">
            <a:tbl>
              <a:tblPr/>
              <a:tblGrid>
                <a:gridCol w="2103622"/>
                <a:gridCol w="2084143"/>
                <a:gridCol w="2239967"/>
                <a:gridCol w="2381182"/>
              </a:tblGrid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sociální služby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osobní asistence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 poskytování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terénní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kapacita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PERSONÁLNÍ ZABEZBEČENÍ SLUŽBY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788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ostatních pracovníků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OPRÁVNĚNÝCH PROVOZNÍCH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341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/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nákladů na úvazek/lůžko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za službu v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12 576 000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7 520 000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94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všech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na službu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osobní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11 520 000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6 919 940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69" y="60213"/>
            <a:ext cx="8723312" cy="77809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99328"/>
              </p:ext>
            </p:extLst>
          </p:nvPr>
        </p:nvGraphicFramePr>
        <p:xfrm>
          <a:off x="155574" y="836715"/>
          <a:ext cx="8808914" cy="5228011"/>
        </p:xfrm>
        <a:graphic>
          <a:graphicData uri="http://schemas.openxmlformats.org/drawingml/2006/table">
            <a:tbl>
              <a:tblPr/>
              <a:tblGrid>
                <a:gridCol w="2103622"/>
                <a:gridCol w="2084143"/>
                <a:gridCol w="2239967"/>
                <a:gridCol w="2381182"/>
              </a:tblGrid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sociální služby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odborné sociální poradenství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 poskytování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ambulatní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kapacita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PERSONÁLNÍ ZABEZBEČENÍ SLUŽBY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788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ostatních pracovníků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OPRÁVNĚNÝCH PROVOZNÍCH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341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/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nákladů na úvazek/lůžko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za službu v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1 695 400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94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všech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na službu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osobní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753 466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69" y="60213"/>
            <a:ext cx="8723312" cy="77809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Vyrovnávací platba pro rok 2016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59206"/>
              </p:ext>
            </p:extLst>
          </p:nvPr>
        </p:nvGraphicFramePr>
        <p:xfrm>
          <a:off x="155574" y="836715"/>
          <a:ext cx="8736907" cy="5228011"/>
        </p:xfrm>
        <a:graphic>
          <a:graphicData uri="http://schemas.openxmlformats.org/drawingml/2006/table">
            <a:tbl>
              <a:tblPr/>
              <a:tblGrid>
                <a:gridCol w="2086426"/>
                <a:gridCol w="2067107"/>
                <a:gridCol w="2221656"/>
                <a:gridCol w="2361718"/>
              </a:tblGrid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 sociální služby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azylový dům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 poskytování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pobytová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kapacita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PERSONÁLNÍ ZABEZBEČENÍ SLUŽBY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788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ostatních pracovníků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počet úvazků ostatních pracovníků na 1 úvazek pracovníka v přímé péči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OPRÁVNĚNÝCH PROVOZNÍCH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341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úvazků / lůžek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nákladů na úvazek/lůžko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za službu v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8 700 000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6 763 080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pro rok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94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přepočtený počet všech úvazků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maximální výše osobních nákladů na službu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osobní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3 780 000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3 063 850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2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800" b="1" dirty="0"/>
              <a:t>Vánoční trhy </a:t>
            </a:r>
            <a:r>
              <a:rPr lang="cs-CZ" sz="4800" b="1" dirty="0" smtClean="0"/>
              <a:t>2015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cs-CZ" sz="4400" dirty="0" smtClean="0"/>
              <a:t>Začátek:	</a:t>
            </a:r>
            <a:r>
              <a:rPr lang="cs-CZ" sz="4400" b="1" dirty="0" smtClean="0"/>
              <a:t>27.11.2015</a:t>
            </a:r>
            <a:endParaRPr lang="cs-CZ" sz="4400" b="1" dirty="0"/>
          </a:p>
          <a:p>
            <a:r>
              <a:rPr lang="cs-CZ" sz="4400" dirty="0"/>
              <a:t>Konec </a:t>
            </a:r>
            <a:r>
              <a:rPr lang="cs-CZ" sz="4400" dirty="0" smtClean="0"/>
              <a:t>:	</a:t>
            </a:r>
            <a:r>
              <a:rPr lang="cs-CZ" sz="4400" b="1" dirty="0" smtClean="0"/>
              <a:t>23.12.2015</a:t>
            </a:r>
            <a:endParaRPr lang="cs-CZ" sz="4400" b="1" dirty="0"/>
          </a:p>
          <a:p>
            <a:r>
              <a:rPr lang="cs-CZ" sz="4400" dirty="0"/>
              <a:t>Místo konání: </a:t>
            </a:r>
            <a:r>
              <a:rPr lang="cs-CZ" sz="4400" b="1" dirty="0"/>
              <a:t>Masarykovo náměstí</a:t>
            </a:r>
          </a:p>
          <a:p>
            <a:r>
              <a:rPr lang="cs-CZ" sz="4400" dirty="0" smtClean="0"/>
              <a:t>Prodej:	</a:t>
            </a:r>
            <a:r>
              <a:rPr lang="cs-CZ" sz="4400" b="1" dirty="0" smtClean="0"/>
              <a:t>PO </a:t>
            </a:r>
            <a:r>
              <a:rPr lang="cs-CZ" sz="4400" b="1" dirty="0"/>
              <a:t>– ČT 11:00 do </a:t>
            </a:r>
            <a:r>
              <a:rPr lang="cs-CZ" sz="4400" b="1" dirty="0" smtClean="0"/>
              <a:t>20:00</a:t>
            </a:r>
          </a:p>
          <a:p>
            <a:pPr marL="0" indent="0">
              <a:buNone/>
            </a:pPr>
            <a:r>
              <a:rPr lang="cs-CZ" sz="4400" b="1" dirty="0"/>
              <a:t>	</a:t>
            </a:r>
            <a:r>
              <a:rPr lang="cs-CZ" sz="4400" b="1" dirty="0" smtClean="0"/>
              <a:t>		PÁ </a:t>
            </a:r>
            <a:r>
              <a:rPr lang="cs-CZ" sz="4400" b="1" dirty="0"/>
              <a:t>– NE 10:00 – 20:00</a:t>
            </a:r>
          </a:p>
          <a:p>
            <a:pPr>
              <a:buNone/>
            </a:pPr>
            <a:endParaRPr lang="cs-CZ" sz="4400" b="1" dirty="0" smtClean="0"/>
          </a:p>
        </p:txBody>
      </p:sp>
      <p:grpSp>
        <p:nvGrpSpPr>
          <p:cNvPr id="2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81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800" b="1" dirty="0"/>
              <a:t>Vánoční trhy </a:t>
            </a:r>
            <a:r>
              <a:rPr lang="cs-CZ" sz="4800" b="1" dirty="0" smtClean="0"/>
              <a:t>2015 – </a:t>
            </a:r>
            <a:r>
              <a:rPr lang="cs-CZ" sz="3200" b="1" dirty="0" smtClean="0"/>
              <a:t>umístění stánku</a:t>
            </a:r>
          </a:p>
        </p:txBody>
      </p:sp>
      <p:grpSp>
        <p:nvGrpSpPr>
          <p:cNvPr id="2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457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9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800" b="1" dirty="0"/>
              <a:t>Vánoční trhy </a:t>
            </a:r>
            <a:r>
              <a:rPr lang="cs-CZ" sz="4800" b="1" dirty="0" smtClean="0"/>
              <a:t>2015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900" dirty="0"/>
              <a:t>Schůzka k vánočním trhům 2015 se uskuteční v pátek </a:t>
            </a:r>
            <a:r>
              <a:rPr lang="cs-CZ" sz="3900" u="sng" dirty="0"/>
              <a:t>6.11.2015 od 9:00 </a:t>
            </a:r>
            <a:r>
              <a:rPr lang="cs-CZ" sz="3900" dirty="0"/>
              <a:t>v zasedací místnosti na Nové radnici, prvá strana, č. </a:t>
            </a:r>
            <a:r>
              <a:rPr lang="cs-CZ" sz="3900" dirty="0" smtClean="0"/>
              <a:t>189</a:t>
            </a:r>
          </a:p>
          <a:p>
            <a:pPr marL="0" indent="0">
              <a:buNone/>
            </a:pPr>
            <a:endParaRPr lang="cs-CZ" sz="3900" dirty="0"/>
          </a:p>
          <a:p>
            <a:pPr marL="0" indent="0">
              <a:buNone/>
            </a:pPr>
            <a:r>
              <a:rPr lang="cs-CZ" sz="3900" dirty="0"/>
              <a:t>Zájemci se hlásí do 4.11.2015 na e-mail </a:t>
            </a:r>
            <a:r>
              <a:rPr lang="cs-CZ" sz="3900" b="1" dirty="0">
                <a:solidFill>
                  <a:srgbClr val="FF0000"/>
                </a:solidFill>
                <a:hlinkClick r:id="rId2"/>
              </a:rPr>
              <a:t>mnogolova@ostrava.cz</a:t>
            </a:r>
            <a:endParaRPr lang="cs-CZ" sz="39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4400" b="1" dirty="0" smtClean="0"/>
          </a:p>
        </p:txBody>
      </p:sp>
      <p:grpSp>
        <p:nvGrpSpPr>
          <p:cNvPr id="2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569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800" b="1" dirty="0"/>
              <a:t>Vánoční trhy </a:t>
            </a:r>
            <a:r>
              <a:rPr lang="cs-CZ" sz="4800" b="1" dirty="0" smtClean="0"/>
              <a:t>2015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Do </a:t>
            </a:r>
            <a:r>
              <a:rPr lang="cs-CZ" sz="3600" dirty="0"/>
              <a:t>přihlášky je třeba uvést: termín, kdy chcete ve stánku být, kontaktní osobu, přehled výrobků k propagaci (prodeji)</a:t>
            </a:r>
          </a:p>
          <a:p>
            <a:pPr>
              <a:buNone/>
            </a:pPr>
            <a:endParaRPr lang="cs-CZ" sz="4400" b="1" dirty="0" smtClean="0"/>
          </a:p>
        </p:txBody>
      </p:sp>
      <p:grpSp>
        <p:nvGrpSpPr>
          <p:cNvPr id="2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69" y="3645024"/>
            <a:ext cx="3966765" cy="226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7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Různé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5400" b="1" u="sng" dirty="0" smtClean="0"/>
              <a:t>Jednání MT KP Ostrava</a:t>
            </a:r>
            <a:br>
              <a:rPr lang="cs-CZ" sz="5400" b="1" u="sng" dirty="0" smtClean="0"/>
            </a:br>
            <a:r>
              <a:rPr lang="cs-CZ" sz="5400" b="1" dirty="0" smtClean="0"/>
              <a:t>12.-13.11.2015</a:t>
            </a:r>
          </a:p>
          <a:p>
            <a:pPr marL="0" indent="0">
              <a:buNone/>
            </a:pPr>
            <a:r>
              <a:rPr lang="cs-CZ" sz="5400" b="1" dirty="0" smtClean="0"/>
              <a:t>8.12.2015 (Vánoční setkání)</a:t>
            </a:r>
            <a:br>
              <a:rPr lang="cs-CZ" sz="5400" b="1" dirty="0" smtClean="0"/>
            </a:br>
            <a:r>
              <a:rPr lang="cs-CZ" sz="5400" b="1" dirty="0" smtClean="0"/>
              <a:t>15.1.2016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852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Různé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128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4800" b="1" u="sng" dirty="0" smtClean="0"/>
              <a:t>Výjezdní jednání MT KP Ostrava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12.-13.11.2015</a:t>
            </a:r>
            <a:br>
              <a:rPr lang="cs-CZ" sz="4800" b="1" dirty="0" smtClean="0"/>
            </a:br>
            <a:endParaRPr lang="cs-CZ" sz="4800" b="1" dirty="0" smtClean="0"/>
          </a:p>
          <a:p>
            <a:pPr marL="0" indent="0">
              <a:buNone/>
            </a:pPr>
            <a:r>
              <a:rPr lang="cs-CZ" sz="4800" b="1" dirty="0" smtClean="0"/>
              <a:t>hotel U Holubů, Čeladná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866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Prohlídka Domova na Liščině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5904656" cy="44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sz="3600" b="1" dirty="0"/>
              <a:t>Hodnocení žádostí podaných do výběrového řízení v pracovních skupinách</a:t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Formální </a:t>
            </a:r>
            <a:r>
              <a:rPr lang="cs-CZ" sz="2800" b="1" dirty="0" smtClean="0"/>
              <a:t>náležitosti:	</a:t>
            </a:r>
            <a:r>
              <a:rPr lang="cs-CZ" sz="2800" dirty="0" smtClean="0"/>
              <a:t>Název projektu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		Název </a:t>
            </a:r>
            <a:r>
              <a:rPr lang="cs-CZ" sz="2800" dirty="0"/>
              <a:t>žadatele (subjektu)</a:t>
            </a:r>
          </a:p>
          <a:p>
            <a:pPr marL="0" indent="0">
              <a:buNone/>
            </a:pPr>
            <a:r>
              <a:rPr lang="cs-CZ" sz="2800" b="1" dirty="0" smtClean="0"/>
              <a:t> </a:t>
            </a:r>
          </a:p>
          <a:p>
            <a:pPr marL="0" indent="0">
              <a:buNone/>
            </a:pPr>
            <a:r>
              <a:rPr lang="cs-CZ" sz="2800" b="1" dirty="0" smtClean="0"/>
              <a:t>4 otázky k hodnocení a posouzení</a:t>
            </a:r>
          </a:p>
          <a:p>
            <a:pPr marL="0" indent="0">
              <a:buNone/>
            </a:pPr>
            <a:r>
              <a:rPr lang="cs-CZ" sz="2800" i="1" dirty="0" smtClean="0"/>
              <a:t>na škále</a:t>
            </a:r>
          </a:p>
          <a:p>
            <a:pPr marL="0" indent="0">
              <a:buNone/>
            </a:pPr>
            <a:r>
              <a:rPr lang="cs-CZ" sz="2800" dirty="0" smtClean="0"/>
              <a:t>0 </a:t>
            </a:r>
            <a:r>
              <a:rPr lang="cs-CZ" sz="2800" dirty="0"/>
              <a:t>= rozhodně nesouhlasím, 5 = rozhodně </a:t>
            </a:r>
            <a:r>
              <a:rPr lang="cs-CZ" sz="2800" dirty="0" smtClean="0"/>
              <a:t>souhlasím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Celkem možno získat až 20 bodů</a:t>
            </a:r>
            <a:endParaRPr lang="cs-CZ" sz="2800" b="1" dirty="0"/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929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sz="3600" b="1" dirty="0"/>
              <a:t>Hodnocení žádostí podaných do výběrového řízení v pracovních skupinách</a:t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cs-CZ" sz="2800" dirty="0" smtClean="0"/>
              <a:t>Služba/aktivita </a:t>
            </a:r>
            <a:r>
              <a:rPr lang="cs-CZ" sz="2800" dirty="0"/>
              <a:t>je v praxi pro uživatele reálně dostupná (místně, časově, finančně). </a:t>
            </a:r>
            <a:r>
              <a:rPr lang="cs-CZ" sz="2800" b="1" dirty="0"/>
              <a:t>0 1 2 3 4 5 </a:t>
            </a:r>
          </a:p>
          <a:p>
            <a:pPr marL="457200" indent="-457200">
              <a:buAutoNum type="arabicParenR"/>
            </a:pPr>
            <a:r>
              <a:rPr lang="cs-CZ" sz="2800" dirty="0"/>
              <a:t>Počet uživatelů služby/aktivity je v praxi přiměřený k možnostem žadatele (např. s ohledem ke kapacitě personální, finanční aj.) </a:t>
            </a:r>
            <a:br>
              <a:rPr lang="cs-CZ" sz="2800" dirty="0"/>
            </a:br>
            <a:r>
              <a:rPr lang="cs-CZ" sz="2800" b="1" dirty="0"/>
              <a:t>0 1 2 3 4 5 </a:t>
            </a:r>
          </a:p>
          <a:p>
            <a:pPr marL="457200" indent="-457200">
              <a:buAutoNum type="arabicParenR"/>
            </a:pPr>
            <a:r>
              <a:rPr lang="cs-CZ" sz="2800" dirty="0"/>
              <a:t>Činnost uváděná v textové části projektu odpovídá skutečnosti (srovnání obsahu projektu s praxí). </a:t>
            </a:r>
            <a:r>
              <a:rPr lang="cs-CZ" sz="2800" b="1" dirty="0"/>
              <a:t>0 1 2 3 4 5</a:t>
            </a:r>
          </a:p>
          <a:p>
            <a:pPr marL="457200" indent="-457200">
              <a:buAutoNum type="arabicParenR"/>
            </a:pPr>
            <a:r>
              <a:rPr lang="cs-CZ" sz="2800" dirty="0"/>
              <a:t>Projekt řeší potřeby cílové skupiny. </a:t>
            </a:r>
            <a:r>
              <a:rPr lang="cs-CZ" sz="2800" b="1" dirty="0"/>
              <a:t>0 1 2 3 4 5 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852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800" b="1" dirty="0" smtClean="0"/>
              <a:t>Vyrovnávací platba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4400" b="1" dirty="0" smtClean="0"/>
          </a:p>
        </p:txBody>
      </p:sp>
      <p:grpSp>
        <p:nvGrpSpPr>
          <p:cNvPr id="2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883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Definice pojmů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Závazek veřejné služby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Vyrovnávací platba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Podmínky </a:t>
            </a:r>
            <a:r>
              <a:rPr lang="cs-CZ" sz="2800" b="1" dirty="0"/>
              <a:t>dotačního </a:t>
            </a:r>
            <a:r>
              <a:rPr lang="cs-CZ" sz="2800" b="1" dirty="0" smtClean="0"/>
              <a:t>Programu na </a:t>
            </a:r>
            <a:r>
              <a:rPr lang="cs-CZ" sz="2800" b="1" dirty="0"/>
              <a:t>podporu poskytování sociálních služeb pro rok2016 financovaný z kapitoly 313 – MPSV státního </a:t>
            </a:r>
            <a:r>
              <a:rPr lang="cs-CZ" sz="2800" b="1" dirty="0" smtClean="0"/>
              <a:t>rozpočtu + příloha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Program na podporu poskytování sociálních služeb pro rok2016 financovaný z kapitoly 313 – MPSV státního rozpočtu</a:t>
            </a:r>
            <a:endParaRPr lang="cs-CZ" sz="28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5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Závazek veřejné </a:t>
            </a:r>
            <a:r>
              <a:rPr lang="cs-CZ" sz="5400" b="1" dirty="0" smtClean="0"/>
              <a:t>služby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řešení nedovolené veřejné podpory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Dle metodiky MPSV – od roku 2016 finanční podpora pouze pro soc. služby zařazené do krajské sítě s pověření k výkonu služby v obecně hospodářském zájmu ve formě vyrovnávací platby za závazek veřejné služby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051720" y="6165304"/>
            <a:ext cx="4979988" cy="255588"/>
            <a:chOff x="1692275" y="333375"/>
            <a:chExt cx="4979988" cy="255588"/>
          </a:xfrm>
        </p:grpSpPr>
        <p:pic>
          <p:nvPicPr>
            <p:cNvPr id="5" name="Picture 4" descr="logoKP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333375"/>
              <a:ext cx="1809750" cy="255588"/>
            </a:xfrm>
            <a:prstGeom prst="rect">
              <a:avLst/>
            </a:prstGeom>
            <a:noFill/>
          </p:spPr>
        </p:pic>
        <p:pic>
          <p:nvPicPr>
            <p:cNvPr id="6" name="Picture 5" descr="Ostrava_lg_m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263" y="404813"/>
              <a:ext cx="1524000" cy="180975"/>
            </a:xfrm>
            <a:prstGeom prst="rect">
              <a:avLst/>
            </a:prstGeom>
            <a:noFill/>
          </p:spPr>
        </p:pic>
      </p:grp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4899025"/>
            <a:ext cx="7553325" cy="10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9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1676</Words>
  <Application>Microsoft Office PowerPoint</Application>
  <PresentationFormat>Předvádění na obrazovce (4:3)</PresentationFormat>
  <Paragraphs>462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Jednání MT KP Ostrava</vt:lpstr>
      <vt:lpstr>Program jednání</vt:lpstr>
      <vt:lpstr>Informace z pracovních skupin</vt:lpstr>
      <vt:lpstr>Prohlídka Domova na Liščině</vt:lpstr>
      <vt:lpstr>Hodnocení žádostí podaných do výběrového řízení v pracovních skupinách </vt:lpstr>
      <vt:lpstr>Hodnocení žádostí podaných do výběrového řízení v pracovních skupinách </vt:lpstr>
      <vt:lpstr>Vyrovnávací platba</vt:lpstr>
      <vt:lpstr>Definice pojmů</vt:lpstr>
      <vt:lpstr>Závazek veřejné služby</vt:lpstr>
      <vt:lpstr>Závazek veřejné služby</vt:lpstr>
      <vt:lpstr>Vyrovnávací platba</vt:lpstr>
      <vt:lpstr>Prezentace aplikace PowerPoint</vt:lpstr>
      <vt:lpstr>Podmínky dotačního Programu</vt:lpstr>
      <vt:lpstr>Podmínky dotačního Programu</vt:lpstr>
      <vt:lpstr>Příloha č. 1 – Mechanismus …</vt:lpstr>
      <vt:lpstr>Příloha č. 1 – Mechanismus … Stanovení maximálních nákladů </vt:lpstr>
      <vt:lpstr>Příloha č. 1 – Mechanismus … Poměr pracovníků </vt:lpstr>
      <vt:lpstr>Dotačního Program</vt:lpstr>
      <vt:lpstr>Dotační program Povinné minimální úhrady od uživatelů</vt:lpstr>
      <vt:lpstr>Dotační program Minimální výše úhrady z veřejného zdravotního pojištění</vt:lpstr>
      <vt:lpstr>Dotační program Maximální výše dotace na osobní náklady</vt:lpstr>
      <vt:lpstr>Dotační program Maximální výše oprávněných provozních nákladů</vt:lpstr>
      <vt:lpstr>Dotační program Maximální výše oprávněných provozních nákladů</vt:lpstr>
      <vt:lpstr>Dotační program Příloha č.4 – Vyrovnávací platba pro rok 2016</vt:lpstr>
      <vt:lpstr>Dotační program Příloha č.4 – Vyrovnávací platba pro rok 2016</vt:lpstr>
      <vt:lpstr>Vyrovnávací platba pro rok 2016</vt:lpstr>
      <vt:lpstr>Vyrovnávací platba pro rok 2016</vt:lpstr>
      <vt:lpstr>Vyrovnávací platba pro rok 2016</vt:lpstr>
      <vt:lpstr>Vyrovnávací platba pro rok 2016</vt:lpstr>
      <vt:lpstr>Vyrovnávací platba pro rok 2016</vt:lpstr>
      <vt:lpstr>Vyrovnávací platba pro rok 2016</vt:lpstr>
      <vt:lpstr>Vyrovnávací platba pro rok 2016</vt:lpstr>
      <vt:lpstr>Vánoční trhy 2015</vt:lpstr>
      <vt:lpstr>Vánoční trhy 2015 – umístění stánku</vt:lpstr>
      <vt:lpstr>Vánoční trhy 2015</vt:lpstr>
      <vt:lpstr>Vánoční trhy 2015</vt:lpstr>
      <vt:lpstr>Různé</vt:lpstr>
      <vt:lpstr>Různé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Manažerský tým KP Ostrava</dc:title>
  <dc:creator>Zastup</dc:creator>
  <cp:lastModifiedBy>marianekmi</cp:lastModifiedBy>
  <cp:revision>149</cp:revision>
  <cp:lastPrinted>2015-08-25T12:29:00Z</cp:lastPrinted>
  <dcterms:created xsi:type="dcterms:W3CDTF">2011-01-18T04:02:52Z</dcterms:created>
  <dcterms:modified xsi:type="dcterms:W3CDTF">2015-10-16T09:25:12Z</dcterms:modified>
</cp:coreProperties>
</file>