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309" r:id="rId2"/>
    <p:sldId id="351" r:id="rId3"/>
    <p:sldId id="352" r:id="rId4"/>
    <p:sldId id="369" r:id="rId5"/>
    <p:sldId id="378" r:id="rId6"/>
    <p:sldId id="377" r:id="rId7"/>
    <p:sldId id="366" r:id="rId8"/>
    <p:sldId id="367" r:id="rId9"/>
    <p:sldId id="379" r:id="rId10"/>
    <p:sldId id="380" r:id="rId11"/>
    <p:sldId id="368" r:id="rId12"/>
    <p:sldId id="373" r:id="rId13"/>
    <p:sldId id="374" r:id="rId14"/>
    <p:sldId id="370" r:id="rId15"/>
    <p:sldId id="371" r:id="rId16"/>
    <p:sldId id="372" r:id="rId17"/>
    <p:sldId id="355" r:id="rId1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 autoAdjust="0"/>
    <p:restoredTop sz="94660"/>
  </p:normalViewPr>
  <p:slideViewPr>
    <p:cSldViewPr>
      <p:cViewPr varScale="1">
        <p:scale>
          <a:sx n="103" d="100"/>
          <a:sy n="103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143EA-BB97-4B0C-9613-D169156E9156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C4573-93D8-42D1-8D0C-835DBA2934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72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80BD-5E02-40A9-A95F-0083AC381D67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5B5BA-459B-4FE4-87EE-70207A10E3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32E9-286C-49BC-8027-F58A3BEC0E7B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2F71D-1CA4-4DA9-AACE-80E8570270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CE3F-0D40-49D4-93A5-085DB5583BB9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5B3D3-65C0-4CB0-BADE-7853C10BE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B4289-1C14-4A00-9268-71C247F30EAA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79276-F235-4B15-9F7F-3C31F54575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4C4AC-D5FD-4075-B21F-17FEBD3D6632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7DD1E-ECE6-4DFB-A6B6-52441C80D2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1923E-3E19-486F-809D-4796E1A016CB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EA260-B286-4D59-851F-BF36E0818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F355C-D7F7-4136-BC8A-F613F234107F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C710D-D376-47F9-BDE1-8CA64260F4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0078A-B1E6-4625-A148-061ECE72C49D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0AAA-90A7-4035-8EAA-DBFC70202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BF76E-D4D6-44D8-9C6A-3FA489444596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0A6A1-FBF0-4A98-932B-A41F4FDE7B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5590-2E47-4929-AE7F-756E884159E8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C15F-B1FE-40FB-97EB-15DFB831C4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EBA-8354-4FC5-80D7-8C5411C2A937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C94F8-E8E7-4E68-8001-9A90D3CB89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535666-2D3B-4B63-AF97-7D22E3FD2286}" type="datetimeFigureOut">
              <a:rPr lang="cs-CZ"/>
              <a:pPr>
                <a:defRPr/>
              </a:pPr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CC6614-77A3-4A1F-AC6B-0ED9E0BA50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mullerova@ostrava.cz" TargetMode="External"/><Relationship Id="rId2" Type="http://schemas.openxmlformats.org/officeDocument/2006/relationships/hyperlink" Target="mailto:mnogolova@ostrava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ostrava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vozarik@ostrava.cz" TargetMode="External"/><Relationship Id="rId2" Type="http://schemas.openxmlformats.org/officeDocument/2006/relationships/hyperlink" Target="mailto:pteichmannova@ostrava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dsterbova@ostrava.cz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4800" b="1" dirty="0" smtClean="0"/>
              <a:t>Jednání MT KP Ostrava</a:t>
            </a:r>
          </a:p>
        </p:txBody>
      </p:sp>
      <p:grpSp>
        <p:nvGrpSpPr>
          <p:cNvPr id="2" name="Skupina 3"/>
          <p:cNvGrpSpPr/>
          <p:nvPr/>
        </p:nvGrpSpPr>
        <p:grpSpPr>
          <a:xfrm>
            <a:off x="2051720" y="6165304"/>
            <a:ext cx="4979988" cy="255588"/>
            <a:chOff x="1692275" y="333375"/>
            <a:chExt cx="4979988" cy="255588"/>
          </a:xfrm>
        </p:grpSpPr>
        <p:pic>
          <p:nvPicPr>
            <p:cNvPr id="5" name="Picture 4" descr="logoKP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2275" y="333375"/>
              <a:ext cx="1809750" cy="255588"/>
            </a:xfrm>
            <a:prstGeom prst="rect">
              <a:avLst/>
            </a:prstGeom>
            <a:noFill/>
          </p:spPr>
        </p:pic>
        <p:pic>
          <p:nvPicPr>
            <p:cNvPr id="6" name="Picture 5" descr="Ostrava_lg_mal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8263" y="404813"/>
              <a:ext cx="1524000" cy="180975"/>
            </a:xfrm>
            <a:prstGeom prst="rect">
              <a:avLst/>
            </a:prstGeom>
            <a:noFill/>
          </p:spPr>
        </p:pic>
      </p:grp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400" b="1" dirty="0" smtClean="0"/>
              <a:t>18.3.2016</a:t>
            </a:r>
          </a:p>
          <a:p>
            <a:pPr>
              <a:buNone/>
            </a:pPr>
            <a:r>
              <a:rPr lang="cs-CZ" sz="4400" b="1" dirty="0" smtClean="0"/>
              <a:t>MENS SANA, o.p.s. </a:t>
            </a:r>
          </a:p>
          <a:p>
            <a:pPr>
              <a:buNone/>
            </a:pPr>
            <a:r>
              <a:rPr lang="cs-CZ" sz="4400" b="1" dirty="0" smtClean="0"/>
              <a:t>Centrum trénování paměti</a:t>
            </a:r>
          </a:p>
          <a:p>
            <a:pPr>
              <a:buNone/>
            </a:pPr>
            <a:r>
              <a:rPr lang="cs-CZ" sz="4400" b="1" dirty="0"/>
              <a:t>Bulharská 1561/7, Ostrava-Poruba</a:t>
            </a:r>
            <a:endParaRPr lang="cs-CZ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Dotační řízení </a:t>
            </a:r>
            <a:r>
              <a:rPr lang="cs-CZ" dirty="0" smtClean="0"/>
              <a:t>MSK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Program na podporu zvýšení kvality sociálních služeb poskytovaných v Moravskoslezském kraji na rok 2016</a:t>
            </a:r>
          </a:p>
          <a:p>
            <a:r>
              <a:rPr lang="pl-PL" sz="2000" dirty="0"/>
              <a:t>Termín podání žádosti o dotaci je od </a:t>
            </a:r>
            <a:r>
              <a:rPr lang="pl-PL" sz="2000" dirty="0" smtClean="0"/>
              <a:t>18. 3. 2016 </a:t>
            </a:r>
            <a:r>
              <a:rPr lang="pl-PL" sz="2000" dirty="0"/>
              <a:t>do </a:t>
            </a:r>
            <a:r>
              <a:rPr lang="pl-PL" sz="2000" dirty="0" smtClean="0"/>
              <a:t>25. 3. </a:t>
            </a:r>
            <a:r>
              <a:rPr lang="pl-PL" sz="2000" dirty="0"/>
              <a:t>2016</a:t>
            </a:r>
          </a:p>
          <a:p>
            <a:pPr marL="0" indent="0">
              <a:buNone/>
            </a:pPr>
            <a:endParaRPr lang="cs-CZ" sz="1000" b="1" dirty="0" smtClean="0"/>
          </a:p>
          <a:p>
            <a:pPr marL="0" indent="0">
              <a:buNone/>
            </a:pPr>
            <a:r>
              <a:rPr lang="cs-CZ" sz="2800" b="1" dirty="0" smtClean="0"/>
              <a:t>Podpora </a:t>
            </a:r>
            <a:r>
              <a:rPr lang="cs-CZ" sz="2800" b="1" dirty="0"/>
              <a:t>aktivit v oblasti prevence rizikových projevů chování u dětí a mládeže na školní rok </a:t>
            </a:r>
            <a:r>
              <a:rPr lang="cs-CZ" sz="2800" b="1" dirty="0" smtClean="0"/>
              <a:t>2016/2017 </a:t>
            </a:r>
          </a:p>
          <a:p>
            <a:r>
              <a:rPr lang="pl-PL" sz="2000" dirty="0" smtClean="0"/>
              <a:t>Termín </a:t>
            </a:r>
            <a:r>
              <a:rPr lang="pl-PL" sz="2000" dirty="0"/>
              <a:t>podání žádosti o dotaci je od 1. 4. 2016 do 8. 4. </a:t>
            </a:r>
            <a:r>
              <a:rPr lang="pl-PL" sz="2000" dirty="0" smtClean="0"/>
              <a:t>2016</a:t>
            </a:r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r>
              <a:rPr lang="cs-CZ" sz="2800" b="1" dirty="0" smtClean="0"/>
              <a:t>Program Naplňování Koncepce podpory mládeže na krajské úrovni v Moravskoslezském kraji </a:t>
            </a:r>
          </a:p>
          <a:p>
            <a:r>
              <a:rPr lang="pl-PL" sz="2000" dirty="0" smtClean="0"/>
              <a:t>Termín </a:t>
            </a:r>
            <a:r>
              <a:rPr lang="pl-PL" sz="2000" dirty="0"/>
              <a:t>podání žádosti o dotaci je od 1. 4. 2016 do 8. 4. 2016</a:t>
            </a:r>
          </a:p>
          <a:p>
            <a:pPr marL="0" indent="0">
              <a:buNone/>
            </a:pPr>
            <a:endParaRPr lang="cs-CZ" sz="28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6180698"/>
            <a:ext cx="4974767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33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</a:t>
            </a:r>
            <a:br>
              <a:rPr lang="cs-CZ" b="1" dirty="0" smtClean="0"/>
            </a:br>
            <a:r>
              <a:rPr lang="cs-CZ" b="1" dirty="0" smtClean="0"/>
              <a:t>Organizační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Termíny</a:t>
            </a:r>
          </a:p>
          <a:p>
            <a:pPr>
              <a:buFontTx/>
              <a:buChar char="-"/>
            </a:pPr>
            <a:r>
              <a:rPr lang="cs-CZ" dirty="0" smtClean="0"/>
              <a:t>Účast na jednání MT</a:t>
            </a:r>
          </a:p>
          <a:p>
            <a:pPr>
              <a:buFontTx/>
              <a:buChar char="-"/>
            </a:pPr>
            <a:r>
              <a:rPr lang="cs-CZ" dirty="0" smtClean="0"/>
              <a:t>Výkazy práce – úprava/kontrola součtu hodin</a:t>
            </a:r>
          </a:p>
          <a:p>
            <a:pPr>
              <a:buFontTx/>
              <a:buChar char="-"/>
            </a:pPr>
            <a:r>
              <a:rPr lang="cs-CZ" dirty="0" smtClean="0"/>
              <a:t>Zasílání informací a materiálů z PS </a:t>
            </a:r>
          </a:p>
          <a:p>
            <a:pPr marL="0" indent="0">
              <a:buNone/>
            </a:pPr>
            <a:r>
              <a:rPr lang="cs-CZ" sz="2800" dirty="0" smtClean="0"/>
              <a:t>Markéta </a:t>
            </a:r>
            <a:r>
              <a:rPr lang="cs-CZ" sz="2800" dirty="0" err="1" smtClean="0"/>
              <a:t>Nogolová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hlinkClick r:id="rId2"/>
              </a:rPr>
              <a:t>mnogolova@ostrava.cz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Jana Müllerová - kopie</a:t>
            </a:r>
          </a:p>
          <a:p>
            <a:pPr marL="0" indent="0">
              <a:buNone/>
            </a:pPr>
            <a:r>
              <a:rPr lang="cs-CZ" sz="2800" dirty="0" smtClean="0">
                <a:hlinkClick r:id="rId3"/>
              </a:rPr>
              <a:t>jmullerova@ostrava.cz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4616" y="6311479"/>
            <a:ext cx="4974767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7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</a:t>
            </a:r>
            <a:br>
              <a:rPr lang="cs-CZ" b="1" dirty="0" smtClean="0"/>
            </a:br>
            <a:r>
              <a:rPr lang="cs-CZ" sz="3600" b="1" dirty="0"/>
              <a:t>Organizační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Plány činností PS na rok 2016</a:t>
            </a:r>
          </a:p>
          <a:p>
            <a:pPr>
              <a:buFontTx/>
              <a:buChar char="-"/>
            </a:pPr>
            <a:r>
              <a:rPr lang="cs-CZ" dirty="0" smtClean="0"/>
              <a:t>pro potřeby manažera PS a PS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ozvržení plnění cílů a opatření 4.KP s určením zodpovědné osoby/organizace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růběžné úkoly není nutné psát do každého měsíce</a:t>
            </a:r>
          </a:p>
          <a:p>
            <a:pPr>
              <a:buFontTx/>
              <a:buChar char="-"/>
            </a:pPr>
            <a:r>
              <a:rPr lang="cs-CZ" dirty="0"/>
              <a:t>č</a:t>
            </a:r>
            <a:r>
              <a:rPr lang="cs-CZ" dirty="0" smtClean="0"/>
              <a:t>innosti, které nejsou vykonávány, není nutné do plánu uvádět!!!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16" y="6100977"/>
            <a:ext cx="4974767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730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</a:t>
            </a:r>
            <a:br>
              <a:rPr lang="cs-CZ" b="1" dirty="0" smtClean="0"/>
            </a:br>
            <a:r>
              <a:rPr lang="cs-CZ" sz="3200" b="1" dirty="0"/>
              <a:t>Organizační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účast na jednání PS – včasné zaslání pozvánek na jednání</a:t>
            </a:r>
          </a:p>
          <a:p>
            <a:pPr marL="0" indent="0">
              <a:buNone/>
            </a:pPr>
            <a:r>
              <a:rPr lang="cs-CZ" dirty="0" smtClean="0"/>
              <a:t>- individuální schůzky s manažery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16" y="6139934"/>
            <a:ext cx="4974767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60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</a:t>
            </a:r>
            <a:br>
              <a:rPr lang="cs-CZ" b="1" dirty="0" smtClean="0"/>
            </a:br>
            <a:r>
              <a:rPr lang="cs-CZ" b="1" dirty="0" smtClean="0"/>
              <a:t>Lidé lidem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Termín: 23.6.2016</a:t>
            </a:r>
          </a:p>
          <a:p>
            <a:pPr marL="0" indent="0">
              <a:buNone/>
            </a:pPr>
            <a:r>
              <a:rPr lang="cs-CZ" dirty="0" smtClean="0"/>
              <a:t>Program akce: SVZ</a:t>
            </a:r>
          </a:p>
          <a:p>
            <a:pPr marL="0" indent="0">
              <a:buNone/>
            </a:pPr>
            <a:r>
              <a:rPr lang="cs-CZ" dirty="0" smtClean="0"/>
              <a:t>Program jeviště: Zuzka </a:t>
            </a:r>
            <a:r>
              <a:rPr lang="cs-CZ" dirty="0" err="1" smtClean="0"/>
              <a:t>Krautová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Projektový den pro školy</a:t>
            </a:r>
          </a:p>
          <a:p>
            <a:pPr>
              <a:buFontTx/>
              <a:buChar char="-"/>
            </a:pPr>
            <a:r>
              <a:rPr lang="cs-CZ" dirty="0" smtClean="0"/>
              <a:t>Aktivity/hry/nácviky dovedností s handicapem na stáncích</a:t>
            </a:r>
          </a:p>
          <a:p>
            <a:pPr>
              <a:buFontTx/>
              <a:buChar char="-"/>
            </a:pPr>
            <a:r>
              <a:rPr lang="cs-CZ" dirty="0" smtClean="0"/>
              <a:t>Odpoledne??? Náměty na oživení odpoledního programu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16" y="6180698"/>
            <a:ext cx="4974767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778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</a:t>
            </a:r>
            <a:br>
              <a:rPr lang="cs-CZ" b="1" dirty="0" smtClean="0"/>
            </a:br>
            <a:r>
              <a:rPr lang="cs-CZ" b="1" dirty="0" smtClean="0"/>
              <a:t>MSK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EU projekty – postupný nástup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podpora </a:t>
            </a:r>
            <a:r>
              <a:rPr lang="cs-CZ" sz="2200" dirty="0"/>
              <a:t>komunitní </a:t>
            </a:r>
            <a:r>
              <a:rPr lang="cs-CZ" sz="2200" dirty="0" smtClean="0"/>
              <a:t>práce </a:t>
            </a:r>
            <a:endParaRPr lang="cs-CZ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podpora </a:t>
            </a:r>
            <a:r>
              <a:rPr lang="cs-CZ" sz="2200" dirty="0"/>
              <a:t>procesu transformace zařízení sociálních </a:t>
            </a:r>
            <a:r>
              <a:rPr lang="cs-CZ" sz="2200" dirty="0" smtClean="0"/>
              <a:t>služeb </a:t>
            </a:r>
            <a:endParaRPr lang="cs-CZ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zmapování a </a:t>
            </a:r>
            <a:r>
              <a:rPr lang="cs-CZ" sz="2200" dirty="0" smtClean="0"/>
              <a:t>podpora </a:t>
            </a:r>
            <a:r>
              <a:rPr lang="cs-CZ" sz="2200" dirty="0"/>
              <a:t>dostupné podpory pro osoby s duševním </a:t>
            </a:r>
            <a:r>
              <a:rPr lang="cs-CZ" sz="2200" dirty="0" smtClean="0"/>
              <a:t>onemocněním </a:t>
            </a:r>
            <a:endParaRPr lang="cs-CZ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i</a:t>
            </a:r>
            <a:r>
              <a:rPr lang="cs-CZ" sz="2200" dirty="0" smtClean="0"/>
              <a:t>nformační </a:t>
            </a:r>
            <a:r>
              <a:rPr lang="cs-CZ" sz="2200" dirty="0"/>
              <a:t>kampaně k náhradní rodinné péči</a:t>
            </a:r>
            <a:endParaRPr lang="cs-CZ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v</a:t>
            </a:r>
            <a:r>
              <a:rPr lang="cs-CZ" sz="2200" dirty="0" smtClean="0"/>
              <a:t>zdělávání </a:t>
            </a:r>
            <a:r>
              <a:rPr lang="cs-CZ" sz="2200" dirty="0"/>
              <a:t>pracovníků v sociálních </a:t>
            </a:r>
            <a:r>
              <a:rPr lang="cs-CZ" sz="2200" dirty="0" smtClean="0"/>
              <a:t>službách </a:t>
            </a:r>
            <a:endParaRPr lang="cs-CZ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proces plánování sociálních služeb </a:t>
            </a:r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dirty="0" smtClean="0"/>
              <a:t>IP služby prevence pokračující projekt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16" y="6052671"/>
            <a:ext cx="4974767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82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</a:t>
            </a:r>
            <a:br>
              <a:rPr lang="cs-CZ" b="1" dirty="0" smtClean="0"/>
            </a:br>
            <a:r>
              <a:rPr lang="cs-CZ" b="1" dirty="0" smtClean="0"/>
              <a:t>Síť sociálních služeb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Celorepubliková/nadregionální - MPSV</a:t>
            </a:r>
          </a:p>
          <a:p>
            <a:r>
              <a:rPr lang="cs-CZ" dirty="0" smtClean="0"/>
              <a:t>Krajská – MSK</a:t>
            </a:r>
          </a:p>
          <a:p>
            <a:pPr marL="0" indent="0">
              <a:buNone/>
            </a:pPr>
            <a:r>
              <a:rPr lang="cs-CZ" dirty="0" smtClean="0"/>
              <a:t>Základní – informace viz dopis z KÚ MSK</a:t>
            </a:r>
          </a:p>
          <a:p>
            <a:pPr marL="0" indent="0">
              <a:buNone/>
            </a:pPr>
            <a:r>
              <a:rPr lang="cs-CZ" dirty="0" smtClean="0"/>
              <a:t>Optimální – postupně definována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16" y="6180698"/>
            <a:ext cx="4974767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026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5400" b="1" u="sng" dirty="0" smtClean="0"/>
              <a:t>Jednání MT KP Ostrava</a:t>
            </a:r>
            <a:br>
              <a:rPr lang="cs-CZ" sz="5400" b="1" u="sng" dirty="0" smtClean="0"/>
            </a:br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5400" b="1" dirty="0" smtClean="0"/>
              <a:t>6.5.2016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2051720" y="6165304"/>
            <a:ext cx="4979988" cy="255588"/>
            <a:chOff x="1692275" y="333375"/>
            <a:chExt cx="4979988" cy="255588"/>
          </a:xfrm>
        </p:grpSpPr>
        <p:pic>
          <p:nvPicPr>
            <p:cNvPr id="5" name="Picture 4" descr="logoKP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2275" y="333375"/>
              <a:ext cx="1809750" cy="255588"/>
            </a:xfrm>
            <a:prstGeom prst="rect">
              <a:avLst/>
            </a:prstGeom>
            <a:noFill/>
          </p:spPr>
        </p:pic>
        <p:pic>
          <p:nvPicPr>
            <p:cNvPr id="6" name="Picture 5" descr="Ostrava_lg_mal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8263" y="404813"/>
              <a:ext cx="1524000" cy="18097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8852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Informace z pracovních skupin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Dotační řízení z loterií </a:t>
            </a:r>
            <a:r>
              <a:rPr lang="cs-CZ" sz="2800" b="1" dirty="0" smtClean="0"/>
              <a:t>2016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Dotační řízení MSK a </a:t>
            </a:r>
            <a:r>
              <a:rPr lang="cs-CZ" sz="2800" b="1" dirty="0" smtClean="0"/>
              <a:t>SMO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Různé</a:t>
            </a:r>
            <a:endParaRPr lang="cs-CZ" sz="2800" b="1" dirty="0"/>
          </a:p>
        </p:txBody>
      </p:sp>
      <p:grpSp>
        <p:nvGrpSpPr>
          <p:cNvPr id="4" name="Skupina 3"/>
          <p:cNvGrpSpPr/>
          <p:nvPr/>
        </p:nvGrpSpPr>
        <p:grpSpPr>
          <a:xfrm>
            <a:off x="2051720" y="6165304"/>
            <a:ext cx="4979988" cy="255588"/>
            <a:chOff x="1692275" y="333375"/>
            <a:chExt cx="4979988" cy="255588"/>
          </a:xfrm>
        </p:grpSpPr>
        <p:pic>
          <p:nvPicPr>
            <p:cNvPr id="5" name="Picture 4" descr="logoKP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2275" y="333375"/>
              <a:ext cx="1809750" cy="255588"/>
            </a:xfrm>
            <a:prstGeom prst="rect">
              <a:avLst/>
            </a:prstGeom>
            <a:noFill/>
          </p:spPr>
        </p:pic>
        <p:pic>
          <p:nvPicPr>
            <p:cNvPr id="6" name="Picture 5" descr="Ostrava_lg_mal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8263" y="404813"/>
              <a:ext cx="1524000" cy="18097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7431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Informace </a:t>
            </a:r>
            <a:r>
              <a:rPr lang="cs-CZ" b="1" dirty="0"/>
              <a:t>z pracovních </a:t>
            </a:r>
            <a:r>
              <a:rPr lang="cs-CZ" b="1" dirty="0" smtClean="0"/>
              <a:t>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dirty="0" smtClean="0"/>
              <a:t>Senioři </a:t>
            </a:r>
          </a:p>
          <a:p>
            <a:r>
              <a:rPr lang="cs-CZ" dirty="0" smtClean="0"/>
              <a:t>Duševní zdraví</a:t>
            </a:r>
          </a:p>
          <a:p>
            <a:r>
              <a:rPr lang="cs-CZ" dirty="0" smtClean="0"/>
              <a:t>Umění žít ve tmě</a:t>
            </a:r>
          </a:p>
          <a:p>
            <a:r>
              <a:rPr lang="cs-CZ" dirty="0" smtClean="0"/>
              <a:t>Svět ticha</a:t>
            </a:r>
          </a:p>
          <a:p>
            <a:r>
              <a:rPr lang="cs-CZ" dirty="0" smtClean="0"/>
              <a:t>Žijeme s Vámi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Děti a </a:t>
            </a:r>
            <a:r>
              <a:rPr lang="cs-CZ" dirty="0" smtClean="0"/>
              <a:t>rodina</a:t>
            </a:r>
          </a:p>
          <a:p>
            <a:r>
              <a:rPr lang="cs-CZ" dirty="0" smtClean="0"/>
              <a:t>Na okraji</a:t>
            </a:r>
            <a:endParaRPr lang="cs-CZ" dirty="0"/>
          </a:p>
          <a:p>
            <a:r>
              <a:rPr lang="cs-CZ" dirty="0" smtClean="0"/>
              <a:t>Ne-rozlišujeme</a:t>
            </a:r>
          </a:p>
          <a:p>
            <a:r>
              <a:rPr lang="cs-CZ" dirty="0" smtClean="0"/>
              <a:t>Prevence se musí vyplatit</a:t>
            </a: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2051720" y="6165304"/>
            <a:ext cx="4979988" cy="255588"/>
            <a:chOff x="1692275" y="333375"/>
            <a:chExt cx="4979988" cy="255588"/>
          </a:xfrm>
        </p:grpSpPr>
        <p:pic>
          <p:nvPicPr>
            <p:cNvPr id="5" name="Picture 4" descr="logoKP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2275" y="333375"/>
              <a:ext cx="1809750" cy="255588"/>
            </a:xfrm>
            <a:prstGeom prst="rect">
              <a:avLst/>
            </a:prstGeom>
            <a:noFill/>
          </p:spPr>
        </p:pic>
        <p:pic>
          <p:nvPicPr>
            <p:cNvPr id="6" name="Picture 5" descr="Ostrava_lg_mal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8263" y="404813"/>
              <a:ext cx="1524000" cy="18097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8852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Dotační řízení z loterií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500" dirty="0" smtClean="0"/>
              <a:t>Termín </a:t>
            </a:r>
            <a:r>
              <a:rPr lang="cs-CZ" sz="2500" dirty="0"/>
              <a:t>vyhlášení výběrového </a:t>
            </a:r>
            <a:r>
              <a:rPr lang="cs-CZ" sz="2500" dirty="0" smtClean="0"/>
              <a:t>řízení - 24.3.2016 </a:t>
            </a:r>
            <a:r>
              <a:rPr lang="cs-CZ" sz="2500" dirty="0" smtClean="0">
                <a:hlinkClick r:id="rId2"/>
              </a:rPr>
              <a:t>www.ostrava.cz</a:t>
            </a:r>
            <a:r>
              <a:rPr lang="cs-CZ" sz="2500" dirty="0" smtClean="0"/>
              <a:t>  Dotace/Sociální péče/Protidrogová prevence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Podávání </a:t>
            </a:r>
            <a:r>
              <a:rPr lang="cs-CZ" sz="2800" dirty="0">
                <a:solidFill>
                  <a:srgbClr val="FF0000"/>
                </a:solidFill>
              </a:rPr>
              <a:t>žádostí: 25.4.2016 – 6.5.2016 </a:t>
            </a:r>
            <a:r>
              <a:rPr lang="cs-CZ" sz="2800" dirty="0" smtClean="0">
                <a:solidFill>
                  <a:srgbClr val="FF0000"/>
                </a:solidFill>
              </a:rPr>
              <a:t>(předepsaný formulář </a:t>
            </a:r>
            <a:r>
              <a:rPr lang="cs-CZ" sz="2800" dirty="0">
                <a:solidFill>
                  <a:srgbClr val="FF0000"/>
                </a:solidFill>
              </a:rPr>
              <a:t>vč. povinných </a:t>
            </a:r>
            <a:r>
              <a:rPr lang="cs-CZ" sz="2800" dirty="0" smtClean="0">
                <a:solidFill>
                  <a:srgbClr val="FF0000"/>
                </a:solidFill>
              </a:rPr>
              <a:t>příloh)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500" dirty="0" smtClean="0"/>
              <a:t>O </a:t>
            </a:r>
            <a:r>
              <a:rPr lang="cs-CZ" sz="2500" dirty="0"/>
              <a:t>výsledku rozhodne ZM (RM) do konce června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500" dirty="0" smtClean="0"/>
              <a:t>Podpora </a:t>
            </a:r>
            <a:r>
              <a:rPr lang="cs-CZ" sz="2500" dirty="0"/>
              <a:t>v oblastech:</a:t>
            </a:r>
          </a:p>
          <a:p>
            <a:pPr>
              <a:spcBef>
                <a:spcPts val="0"/>
              </a:spcBef>
            </a:pPr>
            <a:r>
              <a:rPr lang="cs-CZ" sz="2500" dirty="0"/>
              <a:t>Sociální </a:t>
            </a:r>
            <a:r>
              <a:rPr lang="cs-CZ" sz="2500" dirty="0" smtClean="0"/>
              <a:t>péče - </a:t>
            </a:r>
            <a:r>
              <a:rPr lang="cs-CZ" sz="2500" b="1" dirty="0" smtClean="0"/>
              <a:t>Finanční </a:t>
            </a:r>
            <a:r>
              <a:rPr lang="cs-CZ" sz="2500" b="1" dirty="0"/>
              <a:t>alokace: 9,5 mil. </a:t>
            </a:r>
            <a:r>
              <a:rPr lang="cs-CZ" sz="2500" b="1" dirty="0" smtClean="0"/>
              <a:t>Kč</a:t>
            </a:r>
            <a:endParaRPr lang="cs-CZ" sz="2500" dirty="0"/>
          </a:p>
          <a:p>
            <a:pPr>
              <a:spcBef>
                <a:spcPts val="0"/>
              </a:spcBef>
            </a:pPr>
            <a:r>
              <a:rPr lang="cs-CZ" sz="2500" dirty="0"/>
              <a:t>Školství</a:t>
            </a:r>
          </a:p>
          <a:p>
            <a:pPr>
              <a:spcBef>
                <a:spcPts val="0"/>
              </a:spcBef>
            </a:pPr>
            <a:r>
              <a:rPr lang="cs-CZ" sz="2500" dirty="0"/>
              <a:t>Sport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6126163"/>
            <a:ext cx="4974767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6950"/>
          </a:xfrm>
        </p:spPr>
        <p:txBody>
          <a:bodyPr/>
          <a:lstStyle/>
          <a:p>
            <a:r>
              <a:rPr lang="cs-CZ" dirty="0"/>
              <a:t>Dotační řízení z loterií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968552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900" b="1" dirty="0" smtClean="0">
                <a:solidFill>
                  <a:prstClr val="black"/>
                </a:solidFill>
              </a:rPr>
              <a:t>Oblast </a:t>
            </a:r>
            <a:r>
              <a:rPr lang="cs-CZ" sz="1900" b="1" dirty="0">
                <a:solidFill>
                  <a:prstClr val="black"/>
                </a:solidFill>
              </a:rPr>
              <a:t>sociální </a:t>
            </a:r>
            <a:r>
              <a:rPr lang="cs-CZ" sz="1900" b="1" dirty="0" smtClean="0">
                <a:solidFill>
                  <a:prstClr val="black"/>
                </a:solidFill>
              </a:rPr>
              <a:t>péče/Témata </a:t>
            </a:r>
            <a:r>
              <a:rPr lang="cs-CZ" sz="1900" b="1" dirty="0">
                <a:solidFill>
                  <a:prstClr val="black"/>
                </a:solidFill>
              </a:rPr>
              <a:t>podpory: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cs-CZ" sz="1900" b="1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900" b="1" i="1" dirty="0" smtClean="0">
                <a:solidFill>
                  <a:prstClr val="black"/>
                </a:solidFill>
              </a:rPr>
              <a:t>1. Zlepšování </a:t>
            </a:r>
            <a:r>
              <a:rPr lang="cs-CZ" sz="1900" b="1" i="1" dirty="0">
                <a:solidFill>
                  <a:prstClr val="black"/>
                </a:solidFill>
              </a:rPr>
              <a:t>životních podmínek seniorů, osob se zdrav. postižením a osob bez přístřeší</a:t>
            </a:r>
          </a:p>
          <a:p>
            <a:pPr marL="625475" lvl="0" indent="-250825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prstClr val="black"/>
                </a:solidFill>
              </a:rPr>
              <a:t>oprávnění žadatelé: PO a FO poskytující soc. služby nebo aktivity s výjimkou příspěvkových organizací</a:t>
            </a:r>
          </a:p>
          <a:p>
            <a:pPr marL="625475" lvl="0" indent="-250825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prstClr val="black"/>
                </a:solidFill>
              </a:rPr>
              <a:t>výše </a:t>
            </a:r>
            <a:r>
              <a:rPr lang="cs-CZ" sz="1900" dirty="0">
                <a:solidFill>
                  <a:prstClr val="black"/>
                </a:solidFill>
              </a:rPr>
              <a:t>požadavku min. 50 tis. Kč a max. 1 mil. Kč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900" b="1" i="1" dirty="0" smtClean="0">
                <a:solidFill>
                  <a:prstClr val="black"/>
                </a:solidFill>
              </a:rPr>
              <a:t>2. Podpora </a:t>
            </a:r>
            <a:r>
              <a:rPr lang="cs-CZ" sz="1900" b="1" i="1" dirty="0">
                <a:solidFill>
                  <a:prstClr val="black"/>
                </a:solidFill>
              </a:rPr>
              <a:t>rozvoje sociálních služeb v oblasti protidrogové prevence a zlepšování materiálně technického vybavení</a:t>
            </a:r>
          </a:p>
          <a:p>
            <a:pPr marL="622300" lvl="0" indent="-2667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prstClr val="black"/>
                </a:solidFill>
              </a:rPr>
              <a:t>podpora rozvoje terénních programů, zlepšení vybavenosti zařízení, potřeb pro aktivizační činnost</a:t>
            </a:r>
          </a:p>
          <a:p>
            <a:pPr marL="622300" lvl="0" indent="-2667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prstClr val="black"/>
                </a:solidFill>
              </a:rPr>
              <a:t>oprávnění žadatelé: PO a FO poskytující soc. služby nebo aktivity v oblasti protidrogové prevence</a:t>
            </a:r>
          </a:p>
          <a:p>
            <a:pPr marL="622300" lvl="0" indent="-2667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prstClr val="black"/>
                </a:solidFill>
              </a:rPr>
              <a:t>výše požadavku min. 50 tis. Kč a max. 500 tis. Kč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900" b="1" i="1" dirty="0" smtClean="0">
                <a:solidFill>
                  <a:prstClr val="black"/>
                </a:solidFill>
              </a:rPr>
              <a:t>3. Zlepšování </a:t>
            </a:r>
            <a:r>
              <a:rPr lang="cs-CZ" sz="1900" b="1" i="1" dirty="0">
                <a:solidFill>
                  <a:prstClr val="black"/>
                </a:solidFill>
              </a:rPr>
              <a:t>podmínek pro klienty pobytových soc. služeb příspěvkových organizací zřízených SMO</a:t>
            </a:r>
          </a:p>
          <a:p>
            <a:pPr marL="622300" lvl="0" indent="-2667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prstClr val="black"/>
                </a:solidFill>
              </a:rPr>
              <a:t>výše požadavku min. 50 tis. Kč a max. 1 mil. Kč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16" y="6237312"/>
            <a:ext cx="4974767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Dotační řízení z loterií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lvl="0" indent="0" fontAlgn="auto">
              <a:spcAft>
                <a:spcPts val="0"/>
              </a:spcAft>
              <a:buNone/>
            </a:pPr>
            <a:r>
              <a:rPr lang="cs-CZ" sz="2400" b="1" dirty="0">
                <a:solidFill>
                  <a:prstClr val="black"/>
                </a:solidFill>
              </a:rPr>
              <a:t>Kontakty</a:t>
            </a:r>
            <a:r>
              <a:rPr lang="cs-CZ" sz="2400" b="1" dirty="0" smtClean="0">
                <a:solidFill>
                  <a:prstClr val="black"/>
                </a:solidFill>
              </a:rPr>
              <a:t>: dle témat podpory</a:t>
            </a:r>
            <a:endParaRPr lang="cs-CZ" sz="2400" b="1" dirty="0">
              <a:solidFill>
                <a:prstClr val="black"/>
              </a:solidFill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cs-CZ" sz="2400" dirty="0">
                <a:solidFill>
                  <a:prstClr val="black"/>
                </a:solidFill>
              </a:rPr>
              <a:t>Ing. Petra </a:t>
            </a:r>
            <a:r>
              <a:rPr lang="cs-CZ" sz="2400" dirty="0" smtClean="0">
                <a:solidFill>
                  <a:prstClr val="black"/>
                </a:solidFill>
              </a:rPr>
              <a:t>Teichmannová – téma 1</a:t>
            </a:r>
            <a:endParaRPr lang="cs-CZ" sz="2400" dirty="0">
              <a:solidFill>
                <a:prstClr val="black"/>
              </a:solidFill>
            </a:endParaRPr>
          </a:p>
          <a:p>
            <a:pPr marL="0" lvl="0" indent="0" fontAlgn="auto">
              <a:spcAft>
                <a:spcPts val="1200"/>
              </a:spcAft>
              <a:buNone/>
            </a:pPr>
            <a:r>
              <a:rPr lang="cs-CZ" sz="2400" dirty="0">
                <a:solidFill>
                  <a:prstClr val="black"/>
                </a:solidFill>
                <a:hlinkClick r:id="rId2"/>
              </a:rPr>
              <a:t>pteichmannova@ostrava.cz</a:t>
            </a:r>
            <a:r>
              <a:rPr lang="cs-CZ" sz="2400" dirty="0">
                <a:solidFill>
                  <a:prstClr val="black"/>
                </a:solidFill>
              </a:rPr>
              <a:t>, tel.: 599 443 819</a:t>
            </a:r>
          </a:p>
          <a:p>
            <a:pPr marL="0" lvl="0" indent="0" fontAlgn="auto">
              <a:spcAft>
                <a:spcPts val="0"/>
              </a:spcAft>
              <a:buNone/>
            </a:pPr>
            <a:r>
              <a:rPr lang="cs-CZ" sz="2400" dirty="0">
                <a:solidFill>
                  <a:prstClr val="black"/>
                </a:solidFill>
              </a:rPr>
              <a:t>Mgr. Štěpán </a:t>
            </a:r>
            <a:r>
              <a:rPr lang="cs-CZ" sz="2400" dirty="0" err="1" smtClean="0">
                <a:solidFill>
                  <a:prstClr val="black"/>
                </a:solidFill>
              </a:rPr>
              <a:t>Vozárik</a:t>
            </a:r>
            <a:r>
              <a:rPr lang="cs-CZ" sz="2400" dirty="0" smtClean="0">
                <a:solidFill>
                  <a:prstClr val="black"/>
                </a:solidFill>
              </a:rPr>
              <a:t> – téma 2</a:t>
            </a:r>
            <a:endParaRPr lang="cs-CZ" sz="2400" dirty="0">
              <a:solidFill>
                <a:prstClr val="black"/>
              </a:solidFill>
            </a:endParaRPr>
          </a:p>
          <a:p>
            <a:pPr marL="0" lvl="0" indent="0" fontAlgn="auto">
              <a:spcAft>
                <a:spcPts val="1200"/>
              </a:spcAft>
              <a:buNone/>
            </a:pPr>
            <a:r>
              <a:rPr lang="cs-CZ" sz="2400" dirty="0">
                <a:solidFill>
                  <a:prstClr val="black"/>
                </a:solidFill>
                <a:hlinkClick r:id="rId3"/>
              </a:rPr>
              <a:t>svozarik@ostrava.cz</a:t>
            </a:r>
            <a:r>
              <a:rPr lang="cs-CZ" sz="2400" dirty="0">
                <a:solidFill>
                  <a:prstClr val="black"/>
                </a:solidFill>
              </a:rPr>
              <a:t>, tel.: 599 443 860</a:t>
            </a:r>
          </a:p>
          <a:p>
            <a:pPr marL="0" lvl="0" indent="0" fontAlgn="auto">
              <a:spcAft>
                <a:spcPts val="0"/>
              </a:spcAft>
              <a:buNone/>
            </a:pPr>
            <a:r>
              <a:rPr lang="cs-CZ" sz="2400" dirty="0">
                <a:solidFill>
                  <a:prstClr val="black"/>
                </a:solidFill>
              </a:rPr>
              <a:t>Ing. Daniela </a:t>
            </a:r>
            <a:r>
              <a:rPr lang="cs-CZ" sz="2400" dirty="0" smtClean="0">
                <a:solidFill>
                  <a:prstClr val="black"/>
                </a:solidFill>
              </a:rPr>
              <a:t>Štěrbová – téma 3</a:t>
            </a:r>
            <a:endParaRPr lang="cs-CZ" sz="2400" dirty="0">
              <a:solidFill>
                <a:prstClr val="black"/>
              </a:solidFill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cs-CZ" sz="2400" dirty="0">
                <a:solidFill>
                  <a:prstClr val="black"/>
                </a:solidFill>
                <a:hlinkClick r:id="rId4"/>
              </a:rPr>
              <a:t>dsterbova@ostrava.cz</a:t>
            </a:r>
            <a:r>
              <a:rPr lang="cs-CZ" sz="2400" dirty="0">
                <a:solidFill>
                  <a:prstClr val="black"/>
                </a:solidFill>
              </a:rPr>
              <a:t>, tel.: 599 443 811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7" y="6237312"/>
            <a:ext cx="497522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125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Dotační řízení SMO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6123010"/>
            <a:ext cx="4974767" cy="256054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971600" y="1600200"/>
            <a:ext cx="741682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smlouvy jsou průběžně podepisovány (vazba na kontrolu vyúčtování projektu)</a:t>
            </a:r>
          </a:p>
          <a:p>
            <a:pPr marL="342900" lvl="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proplacení první splátky do 15 dnů od podpisu smlouvy </a:t>
            </a:r>
            <a:r>
              <a:rPr lang="cs-CZ" sz="2400" b="1" dirty="0">
                <a:solidFill>
                  <a:prstClr val="black"/>
                </a:solidFill>
                <a:latin typeface="Calibri"/>
              </a:rPr>
              <a:t>oběma stranami</a:t>
            </a:r>
          </a:p>
          <a:p>
            <a:pPr marL="342900" lvl="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v případě </a:t>
            </a:r>
            <a:r>
              <a:rPr lang="cs-CZ" sz="2400" b="1" dirty="0">
                <a:solidFill>
                  <a:srgbClr val="FF0000"/>
                </a:solidFill>
                <a:latin typeface="Calibri"/>
              </a:rPr>
              <a:t>jakýchkoliv změn </a:t>
            </a:r>
            <a:r>
              <a:rPr lang="cs-CZ" sz="2400" dirty="0">
                <a:solidFill>
                  <a:srgbClr val="FF0000"/>
                </a:solidFill>
                <a:latin typeface="Calibri"/>
              </a:rPr>
              <a:t>formy, názvu, osoby zastupující organizaci, čísla bankovního účtu je nezbytné toto </a:t>
            </a:r>
            <a:r>
              <a:rPr lang="cs-CZ" sz="2400" b="1" dirty="0">
                <a:solidFill>
                  <a:srgbClr val="FF0000"/>
                </a:solidFill>
                <a:latin typeface="Calibri"/>
              </a:rPr>
              <a:t>neprodleně oznámit</a:t>
            </a:r>
          </a:p>
          <a:p>
            <a:pPr marL="342900" lvl="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do 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15 dnů od podpisu smlouvy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doložit jmenný 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seznam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18545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Dotační řízení SMO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16" y="6022375"/>
            <a:ext cx="4974767" cy="25605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78395" y="1447934"/>
            <a:ext cx="778720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</a:pPr>
            <a:r>
              <a:rPr lang="cs-CZ" b="1" dirty="0">
                <a:solidFill>
                  <a:prstClr val="black"/>
                </a:solidFill>
                <a:latin typeface="Calibri"/>
              </a:rPr>
              <a:t>Chyby ve vyúčtování:</a:t>
            </a:r>
          </a:p>
          <a:p>
            <a:pPr marL="719138" lvl="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  <a:latin typeface="Calibri"/>
              </a:rPr>
              <a:t>nedodržení termínu odevzdání </a:t>
            </a:r>
            <a:r>
              <a:rPr lang="cs-CZ" dirty="0" smtClean="0">
                <a:solidFill>
                  <a:srgbClr val="FF0000"/>
                </a:solidFill>
                <a:latin typeface="Calibri"/>
              </a:rPr>
              <a:t>zpráv - sankce</a:t>
            </a:r>
            <a:endParaRPr lang="cs-CZ" dirty="0">
              <a:solidFill>
                <a:srgbClr val="FF0000"/>
              </a:solidFill>
              <a:latin typeface="Calibri"/>
            </a:endParaRPr>
          </a:p>
          <a:p>
            <a:pPr marL="719138" lvl="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nedodání všech příloh - potvrzení o bezdlužnosti, jmenný seznam uživatelů služby, kopie dohod, výkazy práce k DPP (není nutné k PS)</a:t>
            </a:r>
          </a:p>
          <a:p>
            <a:pPr marL="719138" lvl="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  <a:latin typeface="Calibri"/>
              </a:rPr>
              <a:t>nedodržení stanoveného účelu poskytnutých peněžních prostředků a to včetně specifikace jednotlivých </a:t>
            </a:r>
            <a:r>
              <a:rPr lang="cs-CZ" dirty="0" smtClean="0">
                <a:solidFill>
                  <a:srgbClr val="FF0000"/>
                </a:solidFill>
                <a:latin typeface="Calibri"/>
              </a:rPr>
              <a:t>položek – porušení rozpočtové kázně</a:t>
            </a:r>
            <a:endParaRPr lang="cs-CZ" dirty="0">
              <a:solidFill>
                <a:srgbClr val="FF0000"/>
              </a:solidFill>
              <a:latin typeface="Calibri"/>
            </a:endParaRPr>
          </a:p>
          <a:p>
            <a:pPr marL="719138" lvl="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částka prokazovaná ve vyúčtování musí být shodná s částkou získané dotace</a:t>
            </a:r>
          </a:p>
          <a:p>
            <a:pPr marL="719138" lvl="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předkládané doklady nejsou očíslovány a seřazeny dle tabulky Přehled čerpání</a:t>
            </a:r>
          </a:p>
          <a:p>
            <a:pPr marL="719138" lvl="0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  <a:latin typeface="Calibri"/>
              </a:rPr>
              <a:t>razítko s označením financování ze SMO nebývá na originálu dokladu (pouze na kopii)</a:t>
            </a:r>
          </a:p>
        </p:txBody>
      </p:sp>
    </p:spTree>
    <p:extLst>
      <p:ext uri="{BB962C8B-B14F-4D97-AF65-F5344CB8AC3E}">
        <p14:creationId xmlns:p14="http://schemas.microsoft.com/office/powerpoint/2010/main" val="2244847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Dotační řízení SMO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Aft>
                <a:spcPts val="0"/>
              </a:spcAft>
              <a:buNone/>
            </a:pPr>
            <a:r>
              <a:rPr lang="cs-CZ" sz="1800" b="1" dirty="0">
                <a:solidFill>
                  <a:prstClr val="black"/>
                </a:solidFill>
              </a:rPr>
              <a:t>Chyby ve vyúčtování:</a:t>
            </a:r>
          </a:p>
          <a:p>
            <a:pPr marL="719138" lvl="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prstClr val="black"/>
                </a:solidFill>
              </a:rPr>
              <a:t>nájemní smlouvy nejsou doloženy včetně všech dodatků a příloh</a:t>
            </a:r>
          </a:p>
          <a:p>
            <a:pPr marL="719138" lvl="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FF0000"/>
                </a:solidFill>
              </a:rPr>
              <a:t>nerozlišování DPP a DPČ, dohoda může být vyúčtována pouze na stanovený účel (funkční náplň)</a:t>
            </a:r>
          </a:p>
          <a:p>
            <a:pPr marL="719138" lvl="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prstClr val="black"/>
                </a:solidFill>
              </a:rPr>
              <a:t>úvazek zaměstnance musí korespondovat s vyúčtováním </a:t>
            </a:r>
          </a:p>
          <a:p>
            <a:pPr marL="719138" lvl="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prstClr val="black"/>
                </a:solidFill>
              </a:rPr>
              <a:t>doklady prokazující souhlas se zasíláním mzdy na účet zaměstnance nejsou aktuální</a:t>
            </a:r>
          </a:p>
          <a:p>
            <a:pPr marL="719138" lvl="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prstClr val="black"/>
                </a:solidFill>
              </a:rPr>
              <a:t>tabulka jmenného seznamu zaměstnanců není v souladu s vykazovanými mzdovými náklady</a:t>
            </a:r>
          </a:p>
          <a:p>
            <a:pPr marL="719138" lvl="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prstClr val="black"/>
                </a:solidFill>
              </a:rPr>
              <a:t>v případě vykazování cestovného formou jízdného MHD je nutné doložit také kopie jízdních dokladů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16" y="6308725"/>
            <a:ext cx="4974767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3714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682</Words>
  <Application>Microsoft Office PowerPoint</Application>
  <PresentationFormat>Předvádění na obrazovce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Jednání MT KP Ostrava</vt:lpstr>
      <vt:lpstr>Program jednání</vt:lpstr>
      <vt:lpstr>Informace z pracovních skupin</vt:lpstr>
      <vt:lpstr>Dotační řízení z loterií 2016</vt:lpstr>
      <vt:lpstr>Dotační řízení z loterií 2016</vt:lpstr>
      <vt:lpstr>Dotační řízení z loterií 2016</vt:lpstr>
      <vt:lpstr>Dotační řízení SMO</vt:lpstr>
      <vt:lpstr>Dotační řízení SMO</vt:lpstr>
      <vt:lpstr>Dotační řízení SMO</vt:lpstr>
      <vt:lpstr>Dotační řízení MSK</vt:lpstr>
      <vt:lpstr>Různé Organizační</vt:lpstr>
      <vt:lpstr>Různé Organizační</vt:lpstr>
      <vt:lpstr>Různé Organizační</vt:lpstr>
      <vt:lpstr>Různé Lidé lidem</vt:lpstr>
      <vt:lpstr>Různé MSK</vt:lpstr>
      <vt:lpstr>Různé Síť sociálních služeb</vt:lpstr>
      <vt:lpstr>Různé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Manažerský tým KP Ostrava</dc:title>
  <dc:creator>Zastup</dc:creator>
  <cp:lastModifiedBy>Müllerová Jana</cp:lastModifiedBy>
  <cp:revision>184</cp:revision>
  <cp:lastPrinted>2015-08-25T12:29:00Z</cp:lastPrinted>
  <dcterms:created xsi:type="dcterms:W3CDTF">2011-01-18T04:02:52Z</dcterms:created>
  <dcterms:modified xsi:type="dcterms:W3CDTF">2016-03-21T11:17:16Z</dcterms:modified>
</cp:coreProperties>
</file>