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57" r:id="rId4"/>
    <p:sldId id="259" r:id="rId5"/>
    <p:sldId id="261" r:id="rId6"/>
    <p:sldId id="263" r:id="rId7"/>
    <p:sldId id="266" r:id="rId8"/>
    <p:sldId id="267" r:id="rId9"/>
    <p:sldId id="265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idlerpe\Desktop\Vyhodnocen&#237;\Vyhodnocen&#237;%202019%20-%202022\Tabulky%204,5,6,7\Tabulky%204,5,6,7%20-%202020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idlerpe\Desktop\Vyhodnocen&#237;\Vyhodnocen&#237;%202019%20-%202022\Tabulky%204,5,6,7\Tabulky%204,5,6,7%20-%20202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idlerpe\Desktop\Vyhodnocen&#237;\Vyhodnocen&#237;%202019%20-%202022\Tabulky%204,5,6,7\Tabulky%204,5,6,7%20-%20202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idlerpe\Desktop\Vyhodnocen&#237;\Vyhodnocen&#237;%202019%20-%202022\Tabulky%204,5,6,7\Tabulky%204,5,6,7%20-%20202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idlerpe\Desktop\Vyhodnocen&#237;\Vyhodnocen&#237;%202019%20-%202022\Tabulky%204,5,6,7\Tabulky%204,5,6,7%20-%20202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idlerpe\Desktop\Vyhodnocen&#237;\Vyhodnocen&#237;%202019%20-%202022\Tabulky%204,5,6,7\Tabulky%204,5,6,7%20-%202020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idlerpe\Desktop\Vyhodnocen&#237;\Vyhodnocen&#237;%202019%20-%202022\Tabulky%204,5,6,7\Tabulky%204,5,6,7%20-%202020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idlerpe\Desktop\Vyhodnocen&#237;\Vyhodnocen&#237;%202019%20-%202022\Tabulky%204,5,6,7\Tabulky%204,5,6,7%20-%202020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idlerpe\Desktop\Vyhodnocen&#237;\Vyhodnocen&#237;%202019%20-%202022\Tabulky%204,5,6,7\Tabulky%204,5,6,7%20-%202020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idlerpe\Desktop\Vyhodnocen&#237;\Vyhodnocen&#237;%202019%20-%202022\Tabulky%204,5,6,7\Tabulky%204,5,6,7%20-%2020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4000" dirty="0"/>
              <a:t>SENIOŘI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400" baseline="0"/>
                </a:pPr>
                <a:endParaRPr lang="cs-CZ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multiLvlStrRef>
              <c:f>SEN!$B$2:$J$3</c:f>
              <c:multiLvlStrCache>
                <c:ptCount val="9"/>
                <c:lvl>
                  <c:pt idx="0">
                    <c:v>191 496 721 Kč</c:v>
                  </c:pt>
                  <c:pt idx="1">
                    <c:v>37 308 801 Kč</c:v>
                  </c:pt>
                  <c:pt idx="2">
                    <c:v>780 852 Kč</c:v>
                  </c:pt>
                  <c:pt idx="3">
                    <c:v>237 836 732 Kč</c:v>
                  </c:pt>
                  <c:pt idx="4">
                    <c:v>2 575 852 Kč</c:v>
                  </c:pt>
                  <c:pt idx="5">
                    <c:v>47 231 938 Kč</c:v>
                  </c:pt>
                  <c:pt idx="6">
                    <c:v>481 452 446 Kč</c:v>
                  </c:pt>
                  <c:pt idx="7">
                    <c:v>7 546 004 Kč</c:v>
                  </c:pt>
                  <c:pt idx="8">
                    <c:v>114 413 683 Kč</c:v>
                  </c:pt>
                </c:lvl>
                <c:lvl>
                  <c:pt idx="0">
                    <c:v>SMO: </c:v>
                  </c:pt>
                  <c:pt idx="1">
                    <c:v>Městské obvody: </c:v>
                  </c:pt>
                  <c:pt idx="2">
                    <c:v>Jiné obce: </c:v>
                  </c:pt>
                  <c:pt idx="3">
                    <c:v>313 MPSV: </c:v>
                  </c:pt>
                  <c:pt idx="4">
                    <c:v>Ministerstva: </c:v>
                  </c:pt>
                  <c:pt idx="5">
                    <c:v>KÚ MSK/IP MSK/EU: </c:v>
                  </c:pt>
                  <c:pt idx="6">
                    <c:v>Klienti: </c:v>
                  </c:pt>
                  <c:pt idx="7">
                    <c:v>Dary, nadace: </c:v>
                  </c:pt>
                  <c:pt idx="8">
                    <c:v>Ostatní zdroje: </c:v>
                  </c:pt>
                </c:lvl>
              </c:multiLvlStrCache>
            </c:multiLvlStrRef>
          </c:cat>
          <c:val>
            <c:numRef>
              <c:f>SEN!$B$3:$J$3</c:f>
              <c:numCache>
                <c:formatCode>#,##0\ "Kč"</c:formatCode>
                <c:ptCount val="9"/>
                <c:pt idx="0">
                  <c:v>191496721</c:v>
                </c:pt>
                <c:pt idx="1">
                  <c:v>37308801</c:v>
                </c:pt>
                <c:pt idx="2">
                  <c:v>780852</c:v>
                </c:pt>
                <c:pt idx="3">
                  <c:v>237836732</c:v>
                </c:pt>
                <c:pt idx="4">
                  <c:v>2575852</c:v>
                </c:pt>
                <c:pt idx="5">
                  <c:v>47231938</c:v>
                </c:pt>
                <c:pt idx="6">
                  <c:v>481452446</c:v>
                </c:pt>
                <c:pt idx="7">
                  <c:v>7546004</c:v>
                </c:pt>
                <c:pt idx="8">
                  <c:v>114413683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310135202171889"/>
          <c:y val="0.26995293569614481"/>
          <c:w val="0.36704374152543645"/>
          <c:h val="0.54139325467444865"/>
        </c:manualLayout>
      </c:layout>
      <c:overlay val="0"/>
      <c:txPr>
        <a:bodyPr/>
        <a:lstStyle/>
        <a:p>
          <a:pPr>
            <a:defRPr sz="1400" baseline="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en-US" sz="3200"/>
              <a:t>Protidrogová prevence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layout>
                <c:manualLayout>
                  <c:x val="0"/>
                  <c:y val="-4.06091370558375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7.326007326007326E-3"/>
                  <c:y val="1.35363790186124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2.5228634500157679E-3"/>
                  <c:y val="3.38409475465312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txPr>
              <a:bodyPr/>
              <a:lstStyle/>
              <a:p>
                <a:pPr>
                  <a:defRPr sz="1400" baseline="0"/>
                </a:pPr>
                <a:endParaRPr lang="cs-CZ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multiLvlStrRef>
              <c:f>DROGY!$B$1:$J$2</c:f>
              <c:multiLvlStrCache>
                <c:ptCount val="9"/>
                <c:lvl>
                  <c:pt idx="0">
                    <c:v>8 174 000 Kč</c:v>
                  </c:pt>
                  <c:pt idx="1">
                    <c:v>30 000 Kč</c:v>
                  </c:pt>
                  <c:pt idx="2">
                    <c:v>123 169 Kč</c:v>
                  </c:pt>
                  <c:pt idx="3">
                    <c:v>9 854 772 Kč</c:v>
                  </c:pt>
                  <c:pt idx="4">
                    <c:v>8 444 982 Kč</c:v>
                  </c:pt>
                  <c:pt idx="5">
                    <c:v>2 863 310 Kč</c:v>
                  </c:pt>
                  <c:pt idx="6">
                    <c:v>1 167 465 Kč</c:v>
                  </c:pt>
                  <c:pt idx="7">
                    <c:v>144 126 Kč</c:v>
                  </c:pt>
                  <c:pt idx="8">
                    <c:v>7 191 615 Kč</c:v>
                  </c:pt>
                </c:lvl>
                <c:lvl>
                  <c:pt idx="0">
                    <c:v>SMO: </c:v>
                  </c:pt>
                  <c:pt idx="1">
                    <c:v>Městské obvody: </c:v>
                  </c:pt>
                  <c:pt idx="2">
                    <c:v>Jiné obce: </c:v>
                  </c:pt>
                  <c:pt idx="3">
                    <c:v>313 MPSV: </c:v>
                  </c:pt>
                  <c:pt idx="4">
                    <c:v>Ministerstva: </c:v>
                  </c:pt>
                  <c:pt idx="5">
                    <c:v>KÚ MSK/IP MSK/EU: </c:v>
                  </c:pt>
                  <c:pt idx="6">
                    <c:v>Klienti: </c:v>
                  </c:pt>
                  <c:pt idx="7">
                    <c:v>Dary, nadace: </c:v>
                  </c:pt>
                  <c:pt idx="8">
                    <c:v>Ostatní zdroje: </c:v>
                  </c:pt>
                </c:lvl>
              </c:multiLvlStrCache>
            </c:multiLvlStrRef>
          </c:cat>
          <c:val>
            <c:numRef>
              <c:f>DROGY!$B$2:$J$2</c:f>
              <c:numCache>
                <c:formatCode>#,##0\ "Kč"</c:formatCode>
                <c:ptCount val="9"/>
                <c:pt idx="0">
                  <c:v>8174000</c:v>
                </c:pt>
                <c:pt idx="1">
                  <c:v>30000</c:v>
                </c:pt>
                <c:pt idx="2">
                  <c:v>123169</c:v>
                </c:pt>
                <c:pt idx="3">
                  <c:v>9854772</c:v>
                </c:pt>
                <c:pt idx="4">
                  <c:v>8444982</c:v>
                </c:pt>
                <c:pt idx="5">
                  <c:v>2863310</c:v>
                </c:pt>
                <c:pt idx="6">
                  <c:v>1167465</c:v>
                </c:pt>
                <c:pt idx="7">
                  <c:v>144126</c:v>
                </c:pt>
                <c:pt idx="8">
                  <c:v>7191615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2114221833381933"/>
          <c:y val="0.20339128928680869"/>
          <c:w val="0.35874198016914555"/>
          <c:h val="0.69803988968384023"/>
        </c:manualLayout>
      </c:layout>
      <c:overlay val="0"/>
      <c:txPr>
        <a:bodyPr/>
        <a:lstStyle/>
        <a:p>
          <a:pPr>
            <a:defRPr sz="1400" baseline="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cs-CZ" sz="2800"/>
              <a:t>Občané s duševním onemocněním</a:t>
            </a:r>
            <a:r>
              <a:rPr lang="cs-CZ" sz="2800" baseline="0"/>
              <a:t> a psychosociálními obtížemi</a:t>
            </a:r>
            <a:endParaRPr lang="cs-CZ" sz="280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layout>
                <c:manualLayout>
                  <c:x val="8.7288597926895792E-3"/>
                  <c:y val="-6.331471135940409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963976270560288E-2"/>
                  <c:y val="3.351955307262569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txPr>
              <a:bodyPr/>
              <a:lstStyle/>
              <a:p>
                <a:pPr>
                  <a:defRPr sz="1400" baseline="0"/>
                </a:pPr>
                <a:endParaRPr lang="cs-CZ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multiLvlStrRef>
              <c:f>DO!$B$1:$J$2</c:f>
              <c:multiLvlStrCache>
                <c:ptCount val="9"/>
                <c:lvl>
                  <c:pt idx="0">
                    <c:v>25 213 779 Kč</c:v>
                  </c:pt>
                  <c:pt idx="1">
                    <c:v>325 002 Kč</c:v>
                  </c:pt>
                  <c:pt idx="2">
                    <c:v>350 862 Kč</c:v>
                  </c:pt>
                  <c:pt idx="3">
                    <c:v>27 829 507 Kč</c:v>
                  </c:pt>
                  <c:pt idx="4">
                    <c:v>530 420 Kč</c:v>
                  </c:pt>
                  <c:pt idx="5">
                    <c:v>18 430 071 Kč</c:v>
                  </c:pt>
                  <c:pt idx="6">
                    <c:v>15 154 122 Kč</c:v>
                  </c:pt>
                  <c:pt idx="7">
                    <c:v>591 806 Kč</c:v>
                  </c:pt>
                  <c:pt idx="8">
                    <c:v>39 997 840 Kč</c:v>
                  </c:pt>
                </c:lvl>
                <c:lvl>
                  <c:pt idx="0">
                    <c:v>SMO: </c:v>
                  </c:pt>
                  <c:pt idx="1">
                    <c:v>Městské obvody: </c:v>
                  </c:pt>
                  <c:pt idx="2">
                    <c:v>Jiné obce: </c:v>
                  </c:pt>
                  <c:pt idx="3">
                    <c:v>313 MPSV: </c:v>
                  </c:pt>
                  <c:pt idx="4">
                    <c:v>Ministerstva: </c:v>
                  </c:pt>
                  <c:pt idx="5">
                    <c:v>KÚ MSK/IP MSK/EU: </c:v>
                  </c:pt>
                  <c:pt idx="6">
                    <c:v>Klienti: </c:v>
                  </c:pt>
                  <c:pt idx="7">
                    <c:v>Dary, nadace: </c:v>
                  </c:pt>
                  <c:pt idx="8">
                    <c:v>Ostatní zdroje: </c:v>
                  </c:pt>
                </c:lvl>
              </c:multiLvlStrCache>
            </c:multiLvlStrRef>
          </c:cat>
          <c:val>
            <c:numRef>
              <c:f>DO!$B$2:$J$2</c:f>
              <c:numCache>
                <c:formatCode>#,##0\ "Kč"</c:formatCode>
                <c:ptCount val="9"/>
                <c:pt idx="0">
                  <c:v>25213779</c:v>
                </c:pt>
                <c:pt idx="1">
                  <c:v>325002</c:v>
                </c:pt>
                <c:pt idx="2">
                  <c:v>350862</c:v>
                </c:pt>
                <c:pt idx="3">
                  <c:v>27829507</c:v>
                </c:pt>
                <c:pt idx="4">
                  <c:v>530420</c:v>
                </c:pt>
                <c:pt idx="5">
                  <c:v>18430071</c:v>
                </c:pt>
                <c:pt idx="6">
                  <c:v>15154122</c:v>
                </c:pt>
                <c:pt idx="7">
                  <c:v>591806</c:v>
                </c:pt>
                <c:pt idx="8">
                  <c:v>39997840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948770292602308"/>
          <c:y val="0.25354525529669614"/>
          <c:w val="0.34892400602702439"/>
          <c:h val="0.56706745677408876"/>
        </c:manualLayout>
      </c:layout>
      <c:overlay val="0"/>
      <c:txPr>
        <a:bodyPr/>
        <a:lstStyle/>
        <a:p>
          <a:pPr>
            <a:defRPr sz="1400" baseline="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en-US" sz="3200"/>
              <a:t>Občané se zrakovým postižením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layout>
                <c:manualLayout>
                  <c:x val="1.4321518080916577E-2"/>
                  <c:y val="-4.242424242424242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7.1607590404582887E-3"/>
                  <c:y val="1.818181818181818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7.1607590404583147E-3"/>
                  <c:y val="-4.54545454545454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txPr>
              <a:bodyPr/>
              <a:lstStyle/>
              <a:p>
                <a:pPr>
                  <a:defRPr sz="1400" baseline="0"/>
                </a:pPr>
                <a:endParaRPr lang="cs-CZ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multiLvlStrRef>
              <c:f>ZRAK!$B$1:$J$2</c:f>
              <c:multiLvlStrCache>
                <c:ptCount val="9"/>
                <c:lvl>
                  <c:pt idx="0">
                    <c:v>2 010 000 Kč</c:v>
                  </c:pt>
                  <c:pt idx="1">
                    <c:v>69 000 Kč</c:v>
                  </c:pt>
                  <c:pt idx="2">
                    <c:v>25 000 Kč</c:v>
                  </c:pt>
                  <c:pt idx="3">
                    <c:v>7 155 398 Kč</c:v>
                  </c:pt>
                  <c:pt idx="4">
                    <c:v>0 Kč</c:v>
                  </c:pt>
                  <c:pt idx="5">
                    <c:v>1 034 169 Kč</c:v>
                  </c:pt>
                  <c:pt idx="6">
                    <c:v>149 400 Kč</c:v>
                  </c:pt>
                  <c:pt idx="7">
                    <c:v>271 194 Kč</c:v>
                  </c:pt>
                  <c:pt idx="8">
                    <c:v>1 388 280 Kč</c:v>
                  </c:pt>
                </c:lvl>
                <c:lvl>
                  <c:pt idx="0">
                    <c:v>SMO: </c:v>
                  </c:pt>
                  <c:pt idx="1">
                    <c:v>Městské obvody: </c:v>
                  </c:pt>
                  <c:pt idx="2">
                    <c:v>Jiné obce: </c:v>
                  </c:pt>
                  <c:pt idx="3">
                    <c:v>313 MPSV: </c:v>
                  </c:pt>
                  <c:pt idx="4">
                    <c:v>Ministerstva: </c:v>
                  </c:pt>
                  <c:pt idx="5">
                    <c:v>KÚ MSK/IP MSK/EU: </c:v>
                  </c:pt>
                  <c:pt idx="6">
                    <c:v>Klienti: </c:v>
                  </c:pt>
                  <c:pt idx="7">
                    <c:v>Dary, nadace: </c:v>
                  </c:pt>
                  <c:pt idx="8">
                    <c:v>Ostatní zdroje: </c:v>
                  </c:pt>
                </c:lvl>
              </c:multiLvlStrCache>
            </c:multiLvlStrRef>
          </c:cat>
          <c:val>
            <c:numRef>
              <c:f>ZRAK!$B$2:$J$2</c:f>
              <c:numCache>
                <c:formatCode>#,##0\ "Kč"</c:formatCode>
                <c:ptCount val="9"/>
                <c:pt idx="0">
                  <c:v>2010000</c:v>
                </c:pt>
                <c:pt idx="1">
                  <c:v>69000</c:v>
                </c:pt>
                <c:pt idx="2">
                  <c:v>25000</c:v>
                </c:pt>
                <c:pt idx="3">
                  <c:v>7155398</c:v>
                </c:pt>
                <c:pt idx="4">
                  <c:v>0</c:v>
                </c:pt>
                <c:pt idx="5">
                  <c:v>1034169</c:v>
                </c:pt>
                <c:pt idx="6">
                  <c:v>149400</c:v>
                </c:pt>
                <c:pt idx="7">
                  <c:v>271194</c:v>
                </c:pt>
                <c:pt idx="8">
                  <c:v>1388280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9880139042770031"/>
          <c:y val="0.24046098783106656"/>
          <c:w val="0.33961608182435843"/>
          <c:h val="0.62506299212598426"/>
        </c:manualLayout>
      </c:layout>
      <c:overlay val="0"/>
      <c:txPr>
        <a:bodyPr/>
        <a:lstStyle/>
        <a:p>
          <a:pPr>
            <a:defRPr sz="1400" baseline="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en-US" sz="3200"/>
              <a:t>Občané se sluchovým postižením</a:t>
            </a:r>
          </a:p>
        </c:rich>
      </c:tx>
      <c:layout>
        <c:manualLayout>
          <c:xMode val="edge"/>
          <c:yMode val="edge"/>
          <c:x val="0.22882716049382715"/>
          <c:y val="1.7155080411940765E-3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2"/>
              <c:layout>
                <c:manualLayout>
                  <c:x val="3.9655947591102525E-2"/>
                  <c:y val="3.050953703855916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6.0913060763647636E-2"/>
                  <c:y val="2.761439788711168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2.1333333333333334E-3"/>
                  <c:y val="6.4254498308193402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3.8132160964861071E-2"/>
                  <c:y val="-6.62196253679587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1.3760778338982817E-3"/>
                  <c:y val="-5.8369839225225536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4.7803416933994307E-2"/>
                  <c:y val="-2.820261676907212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txPr>
              <a:bodyPr/>
              <a:lstStyle/>
              <a:p>
                <a:pPr>
                  <a:defRPr baseline="0"/>
                </a:pPr>
                <a:endParaRPr lang="cs-CZ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multiLvlStrRef>
              <c:f>SLUCH!$B$1:$J$2</c:f>
              <c:multiLvlStrCache>
                <c:ptCount val="9"/>
                <c:lvl>
                  <c:pt idx="0">
                    <c:v>845 000 Kč</c:v>
                  </c:pt>
                  <c:pt idx="1">
                    <c:v>21 000 Kč</c:v>
                  </c:pt>
                  <c:pt idx="2">
                    <c:v>129 000 Kč</c:v>
                  </c:pt>
                  <c:pt idx="3">
                    <c:v>5 319 697 Kč</c:v>
                  </c:pt>
                  <c:pt idx="4">
                    <c:v>0 Kč</c:v>
                  </c:pt>
                  <c:pt idx="5">
                    <c:v>60 000 Kč</c:v>
                  </c:pt>
                  <c:pt idx="6">
                    <c:v>192 141 Kč</c:v>
                  </c:pt>
                  <c:pt idx="7">
                    <c:v>157 184 Kč</c:v>
                  </c:pt>
                  <c:pt idx="8">
                    <c:v>59 960 Kč</c:v>
                  </c:pt>
                </c:lvl>
                <c:lvl>
                  <c:pt idx="0">
                    <c:v>SMO: </c:v>
                  </c:pt>
                  <c:pt idx="1">
                    <c:v>Městské obvody: </c:v>
                  </c:pt>
                  <c:pt idx="2">
                    <c:v>Jiné obce: </c:v>
                  </c:pt>
                  <c:pt idx="3">
                    <c:v>313 MPSV: </c:v>
                  </c:pt>
                  <c:pt idx="4">
                    <c:v>Ministerstva: </c:v>
                  </c:pt>
                  <c:pt idx="5">
                    <c:v>KÚ MSK/IP MSK/EU: </c:v>
                  </c:pt>
                  <c:pt idx="6">
                    <c:v>Klienti: </c:v>
                  </c:pt>
                  <c:pt idx="7">
                    <c:v>Dary, nadace: </c:v>
                  </c:pt>
                  <c:pt idx="8">
                    <c:v>Ostatní zdroje: </c:v>
                  </c:pt>
                </c:lvl>
              </c:multiLvlStrCache>
            </c:multiLvlStrRef>
          </c:cat>
          <c:val>
            <c:numRef>
              <c:f>SLUCH!$B$2:$J$2</c:f>
              <c:numCache>
                <c:formatCode>#,##0\ "Kč"</c:formatCode>
                <c:ptCount val="9"/>
                <c:pt idx="0">
                  <c:v>845000</c:v>
                </c:pt>
                <c:pt idx="1">
                  <c:v>21000</c:v>
                </c:pt>
                <c:pt idx="2">
                  <c:v>129000</c:v>
                </c:pt>
                <c:pt idx="3">
                  <c:v>5319697</c:v>
                </c:pt>
                <c:pt idx="4">
                  <c:v>0</c:v>
                </c:pt>
                <c:pt idx="5">
                  <c:v>60000</c:v>
                </c:pt>
                <c:pt idx="6">
                  <c:v>192141</c:v>
                </c:pt>
                <c:pt idx="7">
                  <c:v>157184</c:v>
                </c:pt>
                <c:pt idx="8">
                  <c:v>59960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399454000130208"/>
          <c:y val="0.198816356381431"/>
          <c:w val="0.33734745232443075"/>
          <c:h val="0.6913716722196476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 baseline="0"/>
      </a:pPr>
      <a:endParaRPr lang="cs-CZ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n-US" sz="2800"/>
              <a:t>Občané s mentálním, tělesným a kombinovaným postižením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layout>
                <c:manualLayout>
                  <c:x val="-2.9239766081871343E-3"/>
                  <c:y val="2.303815694744420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4619883040935672E-2"/>
                  <c:y val="-4.895608351331893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txPr>
              <a:bodyPr/>
              <a:lstStyle/>
              <a:p>
                <a:pPr>
                  <a:defRPr sz="1400" baseline="0"/>
                </a:pPr>
                <a:endParaRPr lang="cs-CZ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multiLvlStrRef>
              <c:f>MTKP!$B$1:$J$2</c:f>
              <c:multiLvlStrCache>
                <c:ptCount val="9"/>
                <c:lvl>
                  <c:pt idx="0">
                    <c:v>108 155 232 Kč</c:v>
                  </c:pt>
                  <c:pt idx="1">
                    <c:v>423 000 Kč</c:v>
                  </c:pt>
                  <c:pt idx="2">
                    <c:v>471 800 Kč</c:v>
                  </c:pt>
                  <c:pt idx="3">
                    <c:v>98 915 800 Kč</c:v>
                  </c:pt>
                  <c:pt idx="4">
                    <c:v>388 914 Kč</c:v>
                  </c:pt>
                  <c:pt idx="5">
                    <c:v>20 200 595 Kč</c:v>
                  </c:pt>
                  <c:pt idx="6">
                    <c:v>57 180 527 Kč</c:v>
                  </c:pt>
                  <c:pt idx="7">
                    <c:v>6 133 287 Kč</c:v>
                  </c:pt>
                  <c:pt idx="8">
                    <c:v>33 639 487 Kč</c:v>
                  </c:pt>
                </c:lvl>
                <c:lvl>
                  <c:pt idx="0">
                    <c:v>SMO: </c:v>
                  </c:pt>
                  <c:pt idx="1">
                    <c:v>Městské obvody: </c:v>
                  </c:pt>
                  <c:pt idx="2">
                    <c:v>Jiné obce: </c:v>
                  </c:pt>
                  <c:pt idx="3">
                    <c:v>313 MPSV: </c:v>
                  </c:pt>
                  <c:pt idx="4">
                    <c:v>Ministerstva: </c:v>
                  </c:pt>
                  <c:pt idx="5">
                    <c:v>KÚ MSK/IP MSK/EU: </c:v>
                  </c:pt>
                  <c:pt idx="6">
                    <c:v>Klienti: </c:v>
                  </c:pt>
                  <c:pt idx="7">
                    <c:v>Dary, nadace: </c:v>
                  </c:pt>
                  <c:pt idx="8">
                    <c:v>Ostatní zdroje: </c:v>
                  </c:pt>
                </c:lvl>
              </c:multiLvlStrCache>
            </c:multiLvlStrRef>
          </c:cat>
          <c:val>
            <c:numRef>
              <c:f>MTKP!$B$2:$J$2</c:f>
              <c:numCache>
                <c:formatCode>#,##0\ "Kč"</c:formatCode>
                <c:ptCount val="9"/>
                <c:pt idx="0">
                  <c:v>108155232</c:v>
                </c:pt>
                <c:pt idx="1">
                  <c:v>423000</c:v>
                </c:pt>
                <c:pt idx="2">
                  <c:v>471800</c:v>
                </c:pt>
                <c:pt idx="3">
                  <c:v>98915800</c:v>
                </c:pt>
                <c:pt idx="4">
                  <c:v>388914</c:v>
                </c:pt>
                <c:pt idx="5">
                  <c:v>20200595</c:v>
                </c:pt>
                <c:pt idx="6">
                  <c:v>57180527</c:v>
                </c:pt>
                <c:pt idx="7">
                  <c:v>6133287</c:v>
                </c:pt>
                <c:pt idx="8">
                  <c:v>33639487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346203435096923"/>
          <c:y val="0.24759420191266587"/>
          <c:w val="0.34683036330984945"/>
          <c:h val="0.5940123467287971"/>
        </c:manualLayout>
      </c:layout>
      <c:overlay val="0"/>
      <c:txPr>
        <a:bodyPr/>
        <a:lstStyle/>
        <a:p>
          <a:pPr>
            <a:defRPr sz="1400" baseline="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/>
            </a:pPr>
            <a:r>
              <a:rPr lang="en-US" sz="3600"/>
              <a:t>Děti a rodina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2"/>
              <c:layout>
                <c:manualLayout>
                  <c:x val="6.8141311978251445E-3"/>
                  <c:y val="2.727272727272727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3.813155004450685E-2"/>
                  <c:y val="-5.454545454545457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6.3552583407511841E-3"/>
                  <c:y val="-4.545454545454545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multiLvlStrRef>
              <c:f>DaR!$B$1:$J$2</c:f>
              <c:multiLvlStrCache>
                <c:ptCount val="9"/>
                <c:lvl>
                  <c:pt idx="0">
                    <c:v>7 522 464 Kč</c:v>
                  </c:pt>
                  <c:pt idx="1">
                    <c:v>876 549 Kč</c:v>
                  </c:pt>
                  <c:pt idx="2">
                    <c:v>0 Kč</c:v>
                  </c:pt>
                  <c:pt idx="3">
                    <c:v>25 188 623 Kč</c:v>
                  </c:pt>
                  <c:pt idx="4">
                    <c:v>1 011 198 Kč</c:v>
                  </c:pt>
                  <c:pt idx="5">
                    <c:v>1 706 662 Kč</c:v>
                  </c:pt>
                  <c:pt idx="6">
                    <c:v>659 902 Kč</c:v>
                  </c:pt>
                  <c:pt idx="7">
                    <c:v>2 205 606 Kč</c:v>
                  </c:pt>
                  <c:pt idx="8">
                    <c:v>286 980 Kč</c:v>
                  </c:pt>
                </c:lvl>
                <c:lvl>
                  <c:pt idx="0">
                    <c:v>SMO: </c:v>
                  </c:pt>
                  <c:pt idx="1">
                    <c:v>Městské obvody: </c:v>
                  </c:pt>
                  <c:pt idx="2">
                    <c:v>Jiné obce: </c:v>
                  </c:pt>
                  <c:pt idx="3">
                    <c:v>313 MPSV: </c:v>
                  </c:pt>
                  <c:pt idx="4">
                    <c:v>Ministerstva: </c:v>
                  </c:pt>
                  <c:pt idx="5">
                    <c:v>KÚ MSK/IP MSK/EU: </c:v>
                  </c:pt>
                  <c:pt idx="6">
                    <c:v>Klienti: </c:v>
                  </c:pt>
                  <c:pt idx="7">
                    <c:v>Dary, nadace: </c:v>
                  </c:pt>
                  <c:pt idx="8">
                    <c:v>Ostatní zdroje: </c:v>
                  </c:pt>
                </c:lvl>
              </c:multiLvlStrCache>
            </c:multiLvlStrRef>
          </c:cat>
          <c:val>
            <c:numRef>
              <c:f>DaR!$B$2:$J$2</c:f>
              <c:numCache>
                <c:formatCode>#,##0\ "Kč"</c:formatCode>
                <c:ptCount val="9"/>
                <c:pt idx="0">
                  <c:v>7522464</c:v>
                </c:pt>
                <c:pt idx="1">
                  <c:v>876549</c:v>
                </c:pt>
                <c:pt idx="2">
                  <c:v>0</c:v>
                </c:pt>
                <c:pt idx="3">
                  <c:v>25188623</c:v>
                </c:pt>
                <c:pt idx="4">
                  <c:v>1011198</c:v>
                </c:pt>
                <c:pt idx="5">
                  <c:v>1706662</c:v>
                </c:pt>
                <c:pt idx="6">
                  <c:v>659902</c:v>
                </c:pt>
                <c:pt idx="7">
                  <c:v>2205606</c:v>
                </c:pt>
                <c:pt idx="8">
                  <c:v>286980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683253135024776"/>
          <c:y val="0.23217298973991887"/>
          <c:w val="0.3426283172936716"/>
          <c:h val="0.6250629921259842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 baseline="0"/>
      </a:pPr>
      <a:endParaRPr lang="cs-CZ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Občané ohrožení sociálním vyloučením a sociálně vyloučení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layout>
                <c:manualLayout>
                  <c:x val="3.7650109750632169E-2"/>
                  <c:y val="-3.481288076588339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4.4362292051756007E-2"/>
                  <c:y val="4.177545691906001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2.7263872578043986E-2"/>
                  <c:y val="-1.044386422976502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multiLvlStrRef>
              <c:f>SOC!$B$1:$J$2</c:f>
              <c:multiLvlStrCache>
                <c:ptCount val="9"/>
                <c:lvl>
                  <c:pt idx="0">
                    <c:v>8 059 518 Kč</c:v>
                  </c:pt>
                  <c:pt idx="1">
                    <c:v>1 210 151 Kč</c:v>
                  </c:pt>
                  <c:pt idx="2">
                    <c:v>305 000 Kč</c:v>
                  </c:pt>
                  <c:pt idx="3">
                    <c:v>20 040 000 Kč</c:v>
                  </c:pt>
                  <c:pt idx="4">
                    <c:v>3 480 270 Kč</c:v>
                  </c:pt>
                  <c:pt idx="5">
                    <c:v>60 217 854 Kč</c:v>
                  </c:pt>
                  <c:pt idx="6">
                    <c:v>19 056 812 Kč</c:v>
                  </c:pt>
                  <c:pt idx="7">
                    <c:v>3 044 319 Kč</c:v>
                  </c:pt>
                  <c:pt idx="8">
                    <c:v>4 778 840 Kč</c:v>
                  </c:pt>
                </c:lvl>
                <c:lvl>
                  <c:pt idx="0">
                    <c:v>SMO: </c:v>
                  </c:pt>
                  <c:pt idx="1">
                    <c:v>Městské obvody: </c:v>
                  </c:pt>
                  <c:pt idx="2">
                    <c:v>Jiné obce: </c:v>
                  </c:pt>
                  <c:pt idx="3">
                    <c:v>313 MPSV: </c:v>
                  </c:pt>
                  <c:pt idx="4">
                    <c:v>Ministerstva: </c:v>
                  </c:pt>
                  <c:pt idx="5">
                    <c:v>KÚ MSK/IP MSK/EU: </c:v>
                  </c:pt>
                  <c:pt idx="6">
                    <c:v>Klienti: </c:v>
                  </c:pt>
                  <c:pt idx="7">
                    <c:v>Dary, nadace: </c:v>
                  </c:pt>
                  <c:pt idx="8">
                    <c:v>Ostatní zdroje: </c:v>
                  </c:pt>
                </c:lvl>
              </c:multiLvlStrCache>
            </c:multiLvlStrRef>
          </c:cat>
          <c:val>
            <c:numRef>
              <c:f>SOC!$B$2:$J$2</c:f>
              <c:numCache>
                <c:formatCode>#,##0\ "Kč"</c:formatCode>
                <c:ptCount val="9"/>
                <c:pt idx="0">
                  <c:v>8059518</c:v>
                </c:pt>
                <c:pt idx="1">
                  <c:v>1210151</c:v>
                </c:pt>
                <c:pt idx="2">
                  <c:v>305000</c:v>
                </c:pt>
                <c:pt idx="3">
                  <c:v>20040000</c:v>
                </c:pt>
                <c:pt idx="4">
                  <c:v>3480270</c:v>
                </c:pt>
                <c:pt idx="5">
                  <c:v>60217854</c:v>
                </c:pt>
                <c:pt idx="6">
                  <c:v>19056812</c:v>
                </c:pt>
                <c:pt idx="7">
                  <c:v>3044319</c:v>
                </c:pt>
                <c:pt idx="8">
                  <c:v>4778840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 baseline="0"/>
      </a:pPr>
      <a:endParaRPr lang="cs-CZ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en-US" sz="3200"/>
              <a:t>Romské etnikum</a:t>
            </a:r>
          </a:p>
        </c:rich>
      </c:tx>
      <c:layout>
        <c:manualLayout>
          <c:xMode val="edge"/>
          <c:yMode val="edge"/>
          <c:x val="0.35998067949839602"/>
          <c:y val="0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layout>
                <c:manualLayout>
                  <c:x val="3.9138943248531333E-3"/>
                  <c:y val="-7.000000000000000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7397260273972601E-2"/>
                  <c:y val="3.333333333333333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1004566210045662"/>
                  <c:y val="0.1366666666666666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9.9152092289833654E-2"/>
                  <c:y val="1.666666666666666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3.6529680365296829E-2"/>
                  <c:y val="-6.6666666666666671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7.8276859228212908E-3"/>
                  <c:y val="-0.1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2.478799739073707E-2"/>
                  <c:y val="-0.05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txPr>
              <a:bodyPr/>
              <a:lstStyle/>
              <a:p>
                <a:pPr>
                  <a:defRPr sz="1400" baseline="0"/>
                </a:pPr>
                <a:endParaRPr lang="cs-CZ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multiLvlStrRef>
              <c:f>RE!$B$1:$J$2</c:f>
              <c:multiLvlStrCache>
                <c:ptCount val="9"/>
                <c:lvl>
                  <c:pt idx="0">
                    <c:v>6 570 613 Kč</c:v>
                  </c:pt>
                  <c:pt idx="1">
                    <c:v>0 Kč</c:v>
                  </c:pt>
                  <c:pt idx="2">
                    <c:v>0 Kč</c:v>
                  </c:pt>
                  <c:pt idx="3">
                    <c:v>34 893 000 Kč</c:v>
                  </c:pt>
                  <c:pt idx="4">
                    <c:v>108 360 Kč</c:v>
                  </c:pt>
                  <c:pt idx="5">
                    <c:v>719 000 Kč</c:v>
                  </c:pt>
                  <c:pt idx="6">
                    <c:v>0 Kč</c:v>
                  </c:pt>
                  <c:pt idx="7">
                    <c:v>237 950 Kč</c:v>
                  </c:pt>
                  <c:pt idx="8">
                    <c:v>2 627 682 Kč</c:v>
                  </c:pt>
                </c:lvl>
                <c:lvl>
                  <c:pt idx="0">
                    <c:v>SMO: </c:v>
                  </c:pt>
                  <c:pt idx="1">
                    <c:v>Městské obvody: </c:v>
                  </c:pt>
                  <c:pt idx="2">
                    <c:v>Jiné obce: </c:v>
                  </c:pt>
                  <c:pt idx="3">
                    <c:v>313 MPSV: </c:v>
                  </c:pt>
                  <c:pt idx="4">
                    <c:v>Ministerstva: </c:v>
                  </c:pt>
                  <c:pt idx="5">
                    <c:v>KÚ MSK/IP MSK/EU: </c:v>
                  </c:pt>
                  <c:pt idx="6">
                    <c:v>Klienti: </c:v>
                  </c:pt>
                  <c:pt idx="7">
                    <c:v>Dary, nadace: </c:v>
                  </c:pt>
                  <c:pt idx="8">
                    <c:v>Ostatní zdroje: </c:v>
                  </c:pt>
                </c:lvl>
              </c:multiLvlStrCache>
            </c:multiLvlStrRef>
          </c:cat>
          <c:val>
            <c:numRef>
              <c:f>RE!$B$2:$J$2</c:f>
              <c:numCache>
                <c:formatCode>#,##0\ "Kč"</c:formatCode>
                <c:ptCount val="9"/>
                <c:pt idx="0">
                  <c:v>6570613</c:v>
                </c:pt>
                <c:pt idx="1">
                  <c:v>0</c:v>
                </c:pt>
                <c:pt idx="2">
                  <c:v>0</c:v>
                </c:pt>
                <c:pt idx="3">
                  <c:v>34893000</c:v>
                </c:pt>
                <c:pt idx="4">
                  <c:v>108360</c:v>
                </c:pt>
                <c:pt idx="5">
                  <c:v>719000</c:v>
                </c:pt>
                <c:pt idx="6">
                  <c:v>0</c:v>
                </c:pt>
                <c:pt idx="7">
                  <c:v>237950</c:v>
                </c:pt>
                <c:pt idx="8">
                  <c:v>2627682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9442028650528278"/>
          <c:y val="0.20784041994750657"/>
          <c:w val="0.34034814141383019"/>
          <c:h val="0.68756929133858269"/>
        </c:manualLayout>
      </c:layout>
      <c:overlay val="0"/>
      <c:txPr>
        <a:bodyPr/>
        <a:lstStyle/>
        <a:p>
          <a:pPr>
            <a:defRPr sz="1400" baseline="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/>
            </a:pPr>
            <a:r>
              <a:rPr lang="en-US" sz="3600"/>
              <a:t>Prevence kriminality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layout>
                <c:manualLayout>
                  <c:x val="1.1904761904761861E-2"/>
                  <c:y val="-1.572327044025145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8"/>
              <c:numFmt formatCode="0.00%" sourceLinked="0"/>
              <c:spPr/>
              <c:txPr>
                <a:bodyPr/>
                <a:lstStyle/>
                <a:p>
                  <a:pPr>
                    <a:defRPr sz="1400" baseline="0"/>
                  </a:pPr>
                  <a:endParaRPr lang="cs-CZ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aseline="0"/>
                </a:pPr>
                <a:endParaRPr lang="cs-CZ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multiLvlStrRef>
              <c:f>KRIMI!$B$1:$J$2</c:f>
              <c:multiLvlStrCache>
                <c:ptCount val="9"/>
                <c:lvl>
                  <c:pt idx="0">
                    <c:v>14 199 000 Kč</c:v>
                  </c:pt>
                  <c:pt idx="1">
                    <c:v>1 225 060 Kč</c:v>
                  </c:pt>
                  <c:pt idx="2">
                    <c:v>0 Kč</c:v>
                  </c:pt>
                  <c:pt idx="3">
                    <c:v>4 832 000 Kč</c:v>
                  </c:pt>
                  <c:pt idx="4">
                    <c:v>5 396 643 Kč</c:v>
                  </c:pt>
                  <c:pt idx="5">
                    <c:v>2 591 967 Kč</c:v>
                  </c:pt>
                  <c:pt idx="6">
                    <c:v>242 963 Kč</c:v>
                  </c:pt>
                  <c:pt idx="7">
                    <c:v>1 461 920 Kč</c:v>
                  </c:pt>
                  <c:pt idx="8">
                    <c:v>1 571 597 Kč</c:v>
                  </c:pt>
                </c:lvl>
                <c:lvl>
                  <c:pt idx="0">
                    <c:v>SMO: </c:v>
                  </c:pt>
                  <c:pt idx="1">
                    <c:v>Městské obvody: </c:v>
                  </c:pt>
                  <c:pt idx="2">
                    <c:v>Jiné obce: </c:v>
                  </c:pt>
                  <c:pt idx="3">
                    <c:v>313 MPSV: </c:v>
                  </c:pt>
                  <c:pt idx="4">
                    <c:v>Ministerstva: </c:v>
                  </c:pt>
                  <c:pt idx="5">
                    <c:v>KÚ MSK/IP MSK/EU: </c:v>
                  </c:pt>
                  <c:pt idx="6">
                    <c:v>Klienti: </c:v>
                  </c:pt>
                  <c:pt idx="7">
                    <c:v>Dary, nadace: </c:v>
                  </c:pt>
                  <c:pt idx="8">
                    <c:v>Ostatní zdroje: </c:v>
                  </c:pt>
                </c:lvl>
              </c:multiLvlStrCache>
            </c:multiLvlStrRef>
          </c:cat>
          <c:val>
            <c:numRef>
              <c:f>KRIMI!$B$2:$J$2</c:f>
              <c:numCache>
                <c:formatCode>#,##0\ "Kč"</c:formatCode>
                <c:ptCount val="9"/>
                <c:pt idx="0">
                  <c:v>14199000</c:v>
                </c:pt>
                <c:pt idx="1">
                  <c:v>1225060</c:v>
                </c:pt>
                <c:pt idx="2">
                  <c:v>0</c:v>
                </c:pt>
                <c:pt idx="3">
                  <c:v>4832000</c:v>
                </c:pt>
                <c:pt idx="4">
                  <c:v>5396643</c:v>
                </c:pt>
                <c:pt idx="5">
                  <c:v>2591967</c:v>
                </c:pt>
                <c:pt idx="6">
                  <c:v>242963</c:v>
                </c:pt>
                <c:pt idx="7">
                  <c:v>1461920</c:v>
                </c:pt>
                <c:pt idx="8">
                  <c:v>1571597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2167663069894041"/>
          <c:y val="0.22437775466745902"/>
          <c:w val="0.34894685039370077"/>
          <c:h val="0.70210939434457487"/>
        </c:manualLayout>
      </c:layout>
      <c:overlay val="0"/>
      <c:txPr>
        <a:bodyPr/>
        <a:lstStyle/>
        <a:p>
          <a:pPr>
            <a:defRPr sz="1400" baseline="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2B31-B248-408B-9664-A43666B0EDC5}" type="datetimeFigureOut">
              <a:rPr lang="cs-CZ" smtClean="0"/>
              <a:t>19.06.2020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97A0-152A-434B-8AE8-2D873ECD64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365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2B31-B248-408B-9664-A43666B0EDC5}" type="datetimeFigureOut">
              <a:rPr lang="cs-CZ" smtClean="0"/>
              <a:t>19.06.2020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97A0-152A-434B-8AE8-2D873ECD64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9390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2B31-B248-408B-9664-A43666B0EDC5}" type="datetimeFigureOut">
              <a:rPr lang="cs-CZ" smtClean="0"/>
              <a:t>19.06.2020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97A0-152A-434B-8AE8-2D873ECD64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545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2B31-B248-408B-9664-A43666B0EDC5}" type="datetimeFigureOut">
              <a:rPr lang="cs-CZ" smtClean="0"/>
              <a:t>19.06.2020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97A0-152A-434B-8AE8-2D873ECD64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6330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2B31-B248-408B-9664-A43666B0EDC5}" type="datetimeFigureOut">
              <a:rPr lang="cs-CZ" smtClean="0"/>
              <a:t>19.06.2020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97A0-152A-434B-8AE8-2D873ECD64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1188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2B31-B248-408B-9664-A43666B0EDC5}" type="datetimeFigureOut">
              <a:rPr lang="cs-CZ" smtClean="0"/>
              <a:t>19.06.2020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97A0-152A-434B-8AE8-2D873ECD64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2144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2B31-B248-408B-9664-A43666B0EDC5}" type="datetimeFigureOut">
              <a:rPr lang="cs-CZ" smtClean="0"/>
              <a:t>19.06.2020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97A0-152A-434B-8AE8-2D873ECD64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5275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2B31-B248-408B-9664-A43666B0EDC5}" type="datetimeFigureOut">
              <a:rPr lang="cs-CZ" smtClean="0"/>
              <a:t>19.06.2020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97A0-152A-434B-8AE8-2D873ECD64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9240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2B31-B248-408B-9664-A43666B0EDC5}" type="datetimeFigureOut">
              <a:rPr lang="cs-CZ" smtClean="0"/>
              <a:t>19.06.2020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97A0-152A-434B-8AE8-2D873ECD64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1312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2B31-B248-408B-9664-A43666B0EDC5}" type="datetimeFigureOut">
              <a:rPr lang="cs-CZ" smtClean="0"/>
              <a:t>19.06.2020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97A0-152A-434B-8AE8-2D873ECD64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0987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2B31-B248-408B-9664-A43666B0EDC5}" type="datetimeFigureOut">
              <a:rPr lang="cs-CZ" smtClean="0"/>
              <a:t>19.06.2020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97A0-152A-434B-8AE8-2D873ECD64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923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92B31-B248-408B-9664-A43666B0EDC5}" type="datetimeFigureOut">
              <a:rPr lang="cs-CZ" smtClean="0"/>
              <a:t>19.06.2020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197A0-152A-434B-8AE8-2D873ECD64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7739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700808"/>
            <a:ext cx="7772400" cy="266429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4900" b="1" dirty="0" smtClean="0"/>
              <a:t>Vyhodnocení Přehledu poskytovaných sociálních služeb a souvisejících aktivit </a:t>
            </a:r>
            <a:br>
              <a:rPr lang="cs-CZ" sz="4900" b="1" dirty="0" smtClean="0"/>
            </a:br>
            <a:r>
              <a:rPr lang="cs-CZ" sz="4900" b="1" dirty="0" smtClean="0"/>
              <a:t>5. KP</a:t>
            </a:r>
            <a:endParaRPr lang="cs-CZ" sz="49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endParaRPr lang="cs-CZ" dirty="0"/>
          </a:p>
          <a:p>
            <a:pPr algn="l"/>
            <a:endParaRPr lang="cs-CZ" sz="4800" b="1" dirty="0" smtClean="0">
              <a:solidFill>
                <a:srgbClr val="0070C0"/>
              </a:solidFill>
            </a:endParaRPr>
          </a:p>
          <a:p>
            <a:pPr algn="l"/>
            <a:r>
              <a:rPr lang="cs-CZ" sz="4800" b="1" dirty="0">
                <a:solidFill>
                  <a:srgbClr val="0070C0"/>
                </a:solidFill>
              </a:rPr>
              <a:t> </a:t>
            </a:r>
            <a:r>
              <a:rPr lang="cs-CZ" sz="4800" b="1" dirty="0" smtClean="0">
                <a:solidFill>
                  <a:srgbClr val="0070C0"/>
                </a:solidFill>
              </a:rPr>
              <a:t>                          </a:t>
            </a:r>
          </a:p>
          <a:p>
            <a:pPr algn="l"/>
            <a:endParaRPr lang="cs-CZ" sz="4800" b="1" dirty="0">
              <a:solidFill>
                <a:srgbClr val="0070C0"/>
              </a:solidFill>
            </a:endParaRPr>
          </a:p>
          <a:p>
            <a:pPr algn="l"/>
            <a:r>
              <a:rPr lang="cs-CZ" sz="4800" b="1" dirty="0" smtClean="0">
                <a:solidFill>
                  <a:srgbClr val="0070C0"/>
                </a:solidFill>
              </a:rPr>
              <a:t>                                                </a:t>
            </a:r>
            <a:r>
              <a:rPr lang="cs-CZ" sz="8500" b="1" dirty="0" smtClean="0">
                <a:solidFill>
                  <a:srgbClr val="0070C0"/>
                </a:solidFill>
              </a:rPr>
              <a:t>2019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360045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892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360045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6940908"/>
              </p:ext>
            </p:extLst>
          </p:nvPr>
        </p:nvGraphicFramePr>
        <p:xfrm>
          <a:off x="457200" y="1196752"/>
          <a:ext cx="822960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25143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147248" cy="1152128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Občané s mentálním, tělesným a kombinovaným postižením</a:t>
            </a:r>
            <a:endParaRPr lang="cs-CZ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360045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11560" y="2996951"/>
            <a:ext cx="8075240" cy="3168353"/>
          </a:xfrm>
        </p:spPr>
        <p:txBody>
          <a:bodyPr>
            <a:normAutofit/>
          </a:bodyPr>
          <a:lstStyle/>
          <a:p>
            <a:pPr>
              <a:tabLst>
                <a:tab pos="7715250" algn="r"/>
              </a:tabLst>
            </a:pPr>
            <a:r>
              <a:rPr lang="cs-CZ" sz="2400" dirty="0" smtClean="0"/>
              <a:t>Předpokládané náklady při tvorbě 5.KP	</a:t>
            </a:r>
            <a:r>
              <a:rPr lang="cs-CZ" sz="2400" b="1" dirty="0" smtClean="0">
                <a:solidFill>
                  <a:srgbClr val="0070C0"/>
                </a:solidFill>
              </a:rPr>
              <a:t>305 455 932 Kč</a:t>
            </a:r>
          </a:p>
          <a:p>
            <a:pPr>
              <a:tabLst>
                <a:tab pos="7715250" algn="r"/>
              </a:tabLst>
            </a:pPr>
            <a:r>
              <a:rPr lang="cs-CZ" sz="2400" dirty="0" smtClean="0"/>
              <a:t>Předpokládané náklady na rok 2019	</a:t>
            </a:r>
            <a:r>
              <a:rPr lang="cs-CZ" sz="2400" b="1" dirty="0" smtClean="0">
                <a:solidFill>
                  <a:srgbClr val="0070C0"/>
                </a:solidFill>
              </a:rPr>
              <a:t>326 108 982 Kč</a:t>
            </a:r>
            <a:endParaRPr lang="cs-CZ" sz="2400" b="1" dirty="0">
              <a:solidFill>
                <a:srgbClr val="0070C0"/>
              </a:solidFill>
            </a:endParaRPr>
          </a:p>
          <a:p>
            <a:pPr>
              <a:tabLst>
                <a:tab pos="7715250" algn="r"/>
              </a:tabLst>
            </a:pPr>
            <a:r>
              <a:rPr lang="cs-CZ" sz="2400" dirty="0" smtClean="0"/>
              <a:t>Skutečné náklady v roce 2019	</a:t>
            </a:r>
            <a:r>
              <a:rPr lang="cs-CZ" sz="2400" b="1" dirty="0" smtClean="0">
                <a:solidFill>
                  <a:srgbClr val="0070C0"/>
                </a:solidFill>
              </a:rPr>
              <a:t>324 682 594 Kč</a:t>
            </a:r>
          </a:p>
          <a:p>
            <a:pPr>
              <a:tabLst>
                <a:tab pos="7715250" algn="r"/>
              </a:tabLst>
            </a:pPr>
            <a:endParaRPr lang="cs-CZ" sz="2400" b="1" dirty="0" smtClean="0">
              <a:solidFill>
                <a:srgbClr val="0070C0"/>
              </a:solidFill>
            </a:endParaRPr>
          </a:p>
          <a:p>
            <a:pPr>
              <a:tabLst>
                <a:tab pos="2867025" algn="r"/>
              </a:tabLst>
            </a:pPr>
            <a:r>
              <a:rPr lang="cs-CZ" sz="2400" dirty="0"/>
              <a:t>Počet </a:t>
            </a:r>
            <a:r>
              <a:rPr lang="cs-CZ" sz="2400" dirty="0" smtClean="0"/>
              <a:t>služeb	</a:t>
            </a:r>
            <a:r>
              <a:rPr lang="cs-CZ" sz="2400" b="1" dirty="0" smtClean="0">
                <a:solidFill>
                  <a:srgbClr val="0070C0"/>
                </a:solidFill>
              </a:rPr>
              <a:t>36</a:t>
            </a:r>
            <a:endParaRPr lang="cs-CZ" sz="2400" b="1" dirty="0">
              <a:solidFill>
                <a:srgbClr val="0070C0"/>
              </a:solidFill>
            </a:endParaRPr>
          </a:p>
          <a:p>
            <a:pPr>
              <a:tabLst>
                <a:tab pos="2867025" algn="r"/>
              </a:tabLst>
            </a:pPr>
            <a:r>
              <a:rPr lang="cs-CZ" sz="2400" dirty="0"/>
              <a:t>Počet </a:t>
            </a:r>
            <a:r>
              <a:rPr lang="cs-CZ" sz="2400" dirty="0" smtClean="0"/>
              <a:t>aktivit	</a:t>
            </a:r>
            <a:r>
              <a:rPr lang="cs-CZ" sz="2400" b="1" dirty="0" smtClean="0">
                <a:solidFill>
                  <a:srgbClr val="0070C0"/>
                </a:solidFill>
              </a:rPr>
              <a:t>35</a:t>
            </a:r>
            <a:endParaRPr lang="cs-CZ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047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360045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9125782"/>
              </p:ext>
            </p:extLst>
          </p:nvPr>
        </p:nvGraphicFramePr>
        <p:xfrm>
          <a:off x="457200" y="1196752"/>
          <a:ext cx="8229600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78911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147248" cy="792088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Děti a rodina</a:t>
            </a:r>
            <a:endParaRPr lang="cs-CZ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360045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11560" y="2420889"/>
            <a:ext cx="8075240" cy="3096343"/>
          </a:xfrm>
        </p:spPr>
        <p:txBody>
          <a:bodyPr>
            <a:normAutofit/>
          </a:bodyPr>
          <a:lstStyle/>
          <a:p>
            <a:pPr>
              <a:tabLst>
                <a:tab pos="7715250" algn="r"/>
              </a:tabLst>
            </a:pPr>
            <a:r>
              <a:rPr lang="cs-CZ" sz="2400" dirty="0" smtClean="0"/>
              <a:t>Předpokládané náklady při tvorbě 5.KP	</a:t>
            </a:r>
            <a:r>
              <a:rPr lang="cs-CZ" sz="2400" b="1" dirty="0" smtClean="0">
                <a:solidFill>
                  <a:srgbClr val="0070C0"/>
                </a:solidFill>
              </a:rPr>
              <a:t>65 781 620 Kč</a:t>
            </a:r>
          </a:p>
          <a:p>
            <a:pPr>
              <a:tabLst>
                <a:tab pos="7715250" algn="r"/>
              </a:tabLst>
            </a:pPr>
            <a:r>
              <a:rPr lang="cs-CZ" sz="2400" dirty="0" smtClean="0"/>
              <a:t>Předpokládané náklady na rok 2019	</a:t>
            </a:r>
            <a:r>
              <a:rPr lang="cs-CZ" sz="2400" b="1" dirty="0" smtClean="0">
                <a:solidFill>
                  <a:srgbClr val="0070C0"/>
                </a:solidFill>
              </a:rPr>
              <a:t>42 342 964 Kč</a:t>
            </a:r>
            <a:endParaRPr lang="cs-CZ" sz="2400" b="1" dirty="0">
              <a:solidFill>
                <a:srgbClr val="0070C0"/>
              </a:solidFill>
            </a:endParaRPr>
          </a:p>
          <a:p>
            <a:pPr>
              <a:tabLst>
                <a:tab pos="7715250" algn="r"/>
              </a:tabLst>
            </a:pPr>
            <a:r>
              <a:rPr lang="cs-CZ" sz="2400" dirty="0" smtClean="0"/>
              <a:t>Skutečné náklady v roce 2019	</a:t>
            </a:r>
            <a:r>
              <a:rPr lang="cs-CZ" sz="2400" b="1" dirty="0" smtClean="0">
                <a:solidFill>
                  <a:srgbClr val="0070C0"/>
                </a:solidFill>
              </a:rPr>
              <a:t>39 958 589 Kč</a:t>
            </a:r>
          </a:p>
          <a:p>
            <a:pPr>
              <a:tabLst>
                <a:tab pos="7715250" algn="r"/>
              </a:tabLst>
            </a:pPr>
            <a:endParaRPr lang="cs-CZ" sz="2400" b="1" dirty="0" smtClean="0">
              <a:solidFill>
                <a:srgbClr val="0070C0"/>
              </a:solidFill>
            </a:endParaRPr>
          </a:p>
          <a:p>
            <a:pPr>
              <a:tabLst>
                <a:tab pos="2867025" algn="r"/>
              </a:tabLst>
            </a:pPr>
            <a:r>
              <a:rPr lang="cs-CZ" sz="2400" dirty="0"/>
              <a:t>Počet </a:t>
            </a:r>
            <a:r>
              <a:rPr lang="cs-CZ" sz="2400" dirty="0" smtClean="0"/>
              <a:t>služeb	</a:t>
            </a:r>
            <a:r>
              <a:rPr lang="cs-CZ" sz="2400" b="1" dirty="0" smtClean="0">
                <a:solidFill>
                  <a:srgbClr val="0070C0"/>
                </a:solidFill>
              </a:rPr>
              <a:t>15</a:t>
            </a:r>
            <a:endParaRPr lang="cs-CZ" sz="2400" b="1" dirty="0">
              <a:solidFill>
                <a:srgbClr val="0070C0"/>
              </a:solidFill>
            </a:endParaRPr>
          </a:p>
          <a:p>
            <a:pPr>
              <a:tabLst>
                <a:tab pos="2867025" algn="r"/>
              </a:tabLst>
            </a:pPr>
            <a:r>
              <a:rPr lang="cs-CZ" sz="2400" dirty="0"/>
              <a:t>Počet </a:t>
            </a:r>
            <a:r>
              <a:rPr lang="cs-CZ" sz="2400" dirty="0" smtClean="0"/>
              <a:t>aktivit	</a:t>
            </a:r>
            <a:r>
              <a:rPr lang="cs-CZ" sz="2400" b="1" dirty="0" smtClean="0">
                <a:solidFill>
                  <a:srgbClr val="0070C0"/>
                </a:solidFill>
              </a:rPr>
              <a:t>15</a:t>
            </a:r>
            <a:endParaRPr lang="cs-CZ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430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360045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5597928"/>
              </p:ext>
            </p:extLst>
          </p:nvPr>
        </p:nvGraphicFramePr>
        <p:xfrm>
          <a:off x="457200" y="1125538"/>
          <a:ext cx="8229600" cy="5471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55310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147248" cy="792088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Občané ohrožení sociálním vyloučením a sociálně vyloučení</a:t>
            </a:r>
            <a:endParaRPr lang="cs-CZ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360045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11560" y="2924944"/>
            <a:ext cx="8075240" cy="2592288"/>
          </a:xfrm>
        </p:spPr>
        <p:txBody>
          <a:bodyPr>
            <a:normAutofit lnSpcReduction="10000"/>
          </a:bodyPr>
          <a:lstStyle/>
          <a:p>
            <a:pPr>
              <a:tabLst>
                <a:tab pos="7715250" algn="r"/>
              </a:tabLst>
            </a:pPr>
            <a:r>
              <a:rPr lang="cs-CZ" sz="2400" dirty="0" smtClean="0"/>
              <a:t>Předpokládané náklady při tvorbě 5.KP	</a:t>
            </a:r>
            <a:r>
              <a:rPr lang="cs-CZ" sz="2400" b="1" dirty="0" smtClean="0">
                <a:solidFill>
                  <a:srgbClr val="0070C0"/>
                </a:solidFill>
              </a:rPr>
              <a:t>90 204 309 Kč</a:t>
            </a:r>
          </a:p>
          <a:p>
            <a:pPr>
              <a:tabLst>
                <a:tab pos="7715250" algn="r"/>
              </a:tabLst>
            </a:pPr>
            <a:r>
              <a:rPr lang="cs-CZ" sz="2400" dirty="0" smtClean="0"/>
              <a:t>Předpokládané náklady na rok 2019	</a:t>
            </a:r>
            <a:r>
              <a:rPr lang="cs-CZ" sz="2400" b="1" dirty="0" smtClean="0">
                <a:solidFill>
                  <a:srgbClr val="0070C0"/>
                </a:solidFill>
              </a:rPr>
              <a:t>117 263 449 Kč</a:t>
            </a:r>
            <a:endParaRPr lang="cs-CZ" sz="2400" b="1" dirty="0">
              <a:solidFill>
                <a:srgbClr val="0070C0"/>
              </a:solidFill>
            </a:endParaRPr>
          </a:p>
          <a:p>
            <a:pPr>
              <a:tabLst>
                <a:tab pos="7715250" algn="r"/>
              </a:tabLst>
            </a:pPr>
            <a:r>
              <a:rPr lang="cs-CZ" sz="2400" dirty="0" smtClean="0"/>
              <a:t>Skutečné náklady v roce 2019	</a:t>
            </a:r>
            <a:r>
              <a:rPr lang="cs-CZ" sz="2400" b="1" dirty="0" smtClean="0">
                <a:solidFill>
                  <a:srgbClr val="0070C0"/>
                </a:solidFill>
              </a:rPr>
              <a:t>121 674 426 Kč</a:t>
            </a:r>
          </a:p>
          <a:p>
            <a:pPr>
              <a:tabLst>
                <a:tab pos="7715250" algn="r"/>
              </a:tabLst>
            </a:pPr>
            <a:endParaRPr lang="cs-CZ" sz="2400" b="1" dirty="0" smtClean="0">
              <a:solidFill>
                <a:srgbClr val="0070C0"/>
              </a:solidFill>
            </a:endParaRPr>
          </a:p>
          <a:p>
            <a:pPr>
              <a:tabLst>
                <a:tab pos="2867025" algn="r"/>
              </a:tabLst>
            </a:pPr>
            <a:r>
              <a:rPr lang="cs-CZ" sz="2400" dirty="0"/>
              <a:t>Počet </a:t>
            </a:r>
            <a:r>
              <a:rPr lang="cs-CZ" sz="2400" dirty="0" smtClean="0"/>
              <a:t>služeb	</a:t>
            </a:r>
            <a:r>
              <a:rPr lang="cs-CZ" sz="2400" b="1" dirty="0" smtClean="0">
                <a:solidFill>
                  <a:srgbClr val="0070C0"/>
                </a:solidFill>
              </a:rPr>
              <a:t>26</a:t>
            </a:r>
            <a:endParaRPr lang="cs-CZ" sz="2400" b="1" dirty="0">
              <a:solidFill>
                <a:srgbClr val="0070C0"/>
              </a:solidFill>
            </a:endParaRPr>
          </a:p>
          <a:p>
            <a:pPr>
              <a:tabLst>
                <a:tab pos="2867025" algn="r"/>
              </a:tabLst>
            </a:pPr>
            <a:r>
              <a:rPr lang="cs-CZ" sz="2400" dirty="0"/>
              <a:t>Počet </a:t>
            </a:r>
            <a:r>
              <a:rPr lang="cs-CZ" sz="2400" dirty="0" smtClean="0"/>
              <a:t>aktivit	</a:t>
            </a:r>
            <a:r>
              <a:rPr lang="cs-CZ" sz="2400" b="1" dirty="0" smtClean="0">
                <a:solidFill>
                  <a:srgbClr val="0070C0"/>
                </a:solidFill>
              </a:rPr>
              <a:t>3</a:t>
            </a:r>
            <a:endParaRPr lang="cs-CZ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847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360045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9985127"/>
              </p:ext>
            </p:extLst>
          </p:nvPr>
        </p:nvGraphicFramePr>
        <p:xfrm>
          <a:off x="457200" y="1124744"/>
          <a:ext cx="82296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033544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147248" cy="792088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Romské etnikum</a:t>
            </a:r>
            <a:endParaRPr lang="cs-CZ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360045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11560" y="2492896"/>
            <a:ext cx="8075240" cy="3024336"/>
          </a:xfrm>
        </p:spPr>
        <p:txBody>
          <a:bodyPr>
            <a:normAutofit/>
          </a:bodyPr>
          <a:lstStyle/>
          <a:p>
            <a:pPr>
              <a:tabLst>
                <a:tab pos="7715250" algn="r"/>
              </a:tabLst>
            </a:pPr>
            <a:r>
              <a:rPr lang="cs-CZ" sz="2400" dirty="0" smtClean="0"/>
              <a:t>Předpokládané náklady při tvorbě 5.KP	</a:t>
            </a:r>
            <a:r>
              <a:rPr lang="cs-CZ" sz="2400" b="1" dirty="0" smtClean="0">
                <a:solidFill>
                  <a:srgbClr val="0070C0"/>
                </a:solidFill>
              </a:rPr>
              <a:t>44 697 420 Kč</a:t>
            </a:r>
          </a:p>
          <a:p>
            <a:pPr>
              <a:tabLst>
                <a:tab pos="7715250" algn="r"/>
              </a:tabLst>
            </a:pPr>
            <a:r>
              <a:rPr lang="cs-CZ" sz="2400" dirty="0" smtClean="0"/>
              <a:t>Předpokládané náklady na rok 2019	</a:t>
            </a:r>
            <a:r>
              <a:rPr lang="cs-CZ" sz="2400" b="1" dirty="0" smtClean="0">
                <a:solidFill>
                  <a:srgbClr val="0070C0"/>
                </a:solidFill>
              </a:rPr>
              <a:t>47 042 165 Kč</a:t>
            </a:r>
            <a:endParaRPr lang="cs-CZ" sz="2400" b="1" dirty="0">
              <a:solidFill>
                <a:srgbClr val="0070C0"/>
              </a:solidFill>
            </a:endParaRPr>
          </a:p>
          <a:p>
            <a:pPr>
              <a:tabLst>
                <a:tab pos="7715250" algn="r"/>
              </a:tabLst>
            </a:pPr>
            <a:r>
              <a:rPr lang="cs-CZ" sz="2400" dirty="0" smtClean="0"/>
              <a:t>Skutečné náklady v roce 2019	</a:t>
            </a:r>
            <a:r>
              <a:rPr lang="cs-CZ" sz="2400" b="1" dirty="0" smtClean="0">
                <a:solidFill>
                  <a:srgbClr val="0070C0"/>
                </a:solidFill>
              </a:rPr>
              <a:t>45 323 184 Kč</a:t>
            </a:r>
          </a:p>
          <a:p>
            <a:pPr>
              <a:tabLst>
                <a:tab pos="7715250" algn="r"/>
              </a:tabLst>
            </a:pPr>
            <a:endParaRPr lang="cs-CZ" sz="2400" b="1" dirty="0" smtClean="0">
              <a:solidFill>
                <a:srgbClr val="0070C0"/>
              </a:solidFill>
            </a:endParaRPr>
          </a:p>
          <a:p>
            <a:pPr>
              <a:tabLst>
                <a:tab pos="2867025" algn="r"/>
              </a:tabLst>
            </a:pPr>
            <a:r>
              <a:rPr lang="cs-CZ" sz="2400" dirty="0"/>
              <a:t>Počet </a:t>
            </a:r>
            <a:r>
              <a:rPr lang="cs-CZ" sz="2400" dirty="0" smtClean="0"/>
              <a:t>služeb	</a:t>
            </a:r>
            <a:r>
              <a:rPr lang="cs-CZ" sz="2400" b="1" dirty="0" smtClean="0">
                <a:solidFill>
                  <a:srgbClr val="0070C0"/>
                </a:solidFill>
              </a:rPr>
              <a:t>16</a:t>
            </a:r>
            <a:endParaRPr lang="cs-CZ" sz="2400" b="1" dirty="0">
              <a:solidFill>
                <a:srgbClr val="0070C0"/>
              </a:solidFill>
            </a:endParaRPr>
          </a:p>
          <a:p>
            <a:pPr>
              <a:tabLst>
                <a:tab pos="2867025" algn="r"/>
              </a:tabLst>
            </a:pPr>
            <a:r>
              <a:rPr lang="cs-CZ" sz="2400" dirty="0"/>
              <a:t>Počet </a:t>
            </a:r>
            <a:r>
              <a:rPr lang="cs-CZ" sz="2400" dirty="0" smtClean="0"/>
              <a:t>aktivit	</a:t>
            </a:r>
            <a:r>
              <a:rPr lang="cs-CZ" sz="2400" b="1" dirty="0" smtClean="0">
                <a:solidFill>
                  <a:srgbClr val="0070C0"/>
                </a:solidFill>
              </a:rPr>
              <a:t>2</a:t>
            </a:r>
            <a:endParaRPr lang="cs-CZ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7694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360045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3160381"/>
              </p:ext>
            </p:extLst>
          </p:nvPr>
        </p:nvGraphicFramePr>
        <p:xfrm>
          <a:off x="457200" y="1293814"/>
          <a:ext cx="8229600" cy="4832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528092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147248" cy="792088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Prevence kriminality</a:t>
            </a:r>
            <a:endParaRPr lang="cs-CZ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360045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11560" y="2492896"/>
            <a:ext cx="8075240" cy="3024336"/>
          </a:xfrm>
        </p:spPr>
        <p:txBody>
          <a:bodyPr>
            <a:normAutofit/>
          </a:bodyPr>
          <a:lstStyle/>
          <a:p>
            <a:pPr>
              <a:tabLst>
                <a:tab pos="7715250" algn="r"/>
              </a:tabLst>
            </a:pPr>
            <a:r>
              <a:rPr lang="cs-CZ" sz="2400" dirty="0" smtClean="0"/>
              <a:t>Předpokládané náklady při tvorbě 5.KP	</a:t>
            </a:r>
            <a:r>
              <a:rPr lang="cs-CZ" sz="2400" b="1" dirty="0" smtClean="0">
                <a:solidFill>
                  <a:srgbClr val="0070C0"/>
                </a:solidFill>
              </a:rPr>
              <a:t>23 229 337 Kč</a:t>
            </a:r>
          </a:p>
          <a:p>
            <a:pPr>
              <a:tabLst>
                <a:tab pos="7715250" algn="r"/>
              </a:tabLst>
            </a:pPr>
            <a:r>
              <a:rPr lang="cs-CZ" sz="2400" dirty="0" smtClean="0"/>
              <a:t>Předpokládané náklady na rok 2019	</a:t>
            </a:r>
            <a:r>
              <a:rPr lang="cs-CZ" sz="2400" b="1" dirty="0" smtClean="0">
                <a:solidFill>
                  <a:srgbClr val="0070C0"/>
                </a:solidFill>
              </a:rPr>
              <a:t>36 665 048 Kč</a:t>
            </a:r>
            <a:endParaRPr lang="cs-CZ" sz="2400" b="1" dirty="0">
              <a:solidFill>
                <a:srgbClr val="0070C0"/>
              </a:solidFill>
            </a:endParaRPr>
          </a:p>
          <a:p>
            <a:pPr>
              <a:tabLst>
                <a:tab pos="7715250" algn="r"/>
              </a:tabLst>
            </a:pPr>
            <a:r>
              <a:rPr lang="cs-CZ" sz="2400" dirty="0" smtClean="0"/>
              <a:t>Skutečné náklady v roce 2019	</a:t>
            </a:r>
            <a:r>
              <a:rPr lang="cs-CZ" sz="2400" b="1" dirty="0" smtClean="0">
                <a:solidFill>
                  <a:srgbClr val="0070C0"/>
                </a:solidFill>
              </a:rPr>
              <a:t>32 829 446 Kč</a:t>
            </a:r>
          </a:p>
          <a:p>
            <a:pPr>
              <a:tabLst>
                <a:tab pos="7715250" algn="r"/>
              </a:tabLst>
            </a:pPr>
            <a:endParaRPr lang="cs-CZ" sz="2400" b="1" dirty="0" smtClean="0">
              <a:solidFill>
                <a:srgbClr val="0070C0"/>
              </a:solidFill>
            </a:endParaRPr>
          </a:p>
          <a:p>
            <a:pPr>
              <a:tabLst>
                <a:tab pos="2867025" algn="r"/>
              </a:tabLst>
            </a:pPr>
            <a:r>
              <a:rPr lang="cs-CZ" sz="2400" dirty="0"/>
              <a:t>Počet </a:t>
            </a:r>
            <a:r>
              <a:rPr lang="cs-CZ" sz="2400" dirty="0" smtClean="0"/>
              <a:t>služeb	</a:t>
            </a:r>
            <a:r>
              <a:rPr lang="cs-CZ" sz="2400" b="1" dirty="0" smtClean="0">
                <a:solidFill>
                  <a:srgbClr val="0070C0"/>
                </a:solidFill>
              </a:rPr>
              <a:t>5</a:t>
            </a:r>
            <a:endParaRPr lang="cs-CZ" sz="2400" b="1" dirty="0">
              <a:solidFill>
                <a:srgbClr val="0070C0"/>
              </a:solidFill>
            </a:endParaRPr>
          </a:p>
          <a:p>
            <a:pPr>
              <a:tabLst>
                <a:tab pos="2867025" algn="r"/>
              </a:tabLst>
            </a:pPr>
            <a:r>
              <a:rPr lang="cs-CZ" sz="2400" dirty="0"/>
              <a:t>Počet </a:t>
            </a:r>
            <a:r>
              <a:rPr lang="cs-CZ" sz="2400" dirty="0" smtClean="0"/>
              <a:t>aktivit	</a:t>
            </a:r>
            <a:r>
              <a:rPr lang="cs-CZ" sz="2400" b="1" dirty="0" smtClean="0">
                <a:solidFill>
                  <a:srgbClr val="0070C0"/>
                </a:solidFill>
              </a:rPr>
              <a:t>76</a:t>
            </a:r>
            <a:endParaRPr lang="cs-CZ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937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93812"/>
            <a:ext cx="8229600" cy="623019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5. KP a rok 2019</a:t>
            </a:r>
            <a:endParaRPr lang="cs-CZ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360045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Celkové </a:t>
            </a:r>
            <a:r>
              <a:rPr lang="cs-CZ" dirty="0"/>
              <a:t>neinvestiční náklady vč. zajištění KP</a:t>
            </a:r>
          </a:p>
          <a:p>
            <a:pPr marL="0" indent="0">
              <a:buNone/>
            </a:pPr>
            <a:r>
              <a:rPr lang="cs-CZ" dirty="0"/>
              <a:t>	                 </a:t>
            </a:r>
            <a:r>
              <a:rPr lang="cs-CZ" b="1" dirty="0">
                <a:solidFill>
                  <a:srgbClr val="0070C0"/>
                </a:solidFill>
              </a:rPr>
              <a:t>1 874 374 970 Kč</a:t>
            </a:r>
          </a:p>
          <a:p>
            <a:pPr marL="0" indent="0">
              <a:buNone/>
            </a:pPr>
            <a:endParaRPr lang="cs-CZ" b="1" dirty="0">
              <a:solidFill>
                <a:srgbClr val="0070C0"/>
              </a:solidFill>
            </a:endParaRPr>
          </a:p>
          <a:p>
            <a:r>
              <a:rPr lang="cs-CZ" dirty="0"/>
              <a:t>Počet služeb 		</a:t>
            </a:r>
            <a:r>
              <a:rPr lang="cs-CZ" b="1" dirty="0">
                <a:solidFill>
                  <a:srgbClr val="0070C0"/>
                </a:solidFill>
              </a:rPr>
              <a:t>182   -    26 358 klientů</a:t>
            </a:r>
          </a:p>
          <a:p>
            <a:r>
              <a:rPr lang="cs-CZ" dirty="0"/>
              <a:t>Počet aktivit 		</a:t>
            </a:r>
            <a:r>
              <a:rPr lang="cs-CZ" b="1" dirty="0">
                <a:solidFill>
                  <a:srgbClr val="0070C0"/>
                </a:solidFill>
              </a:rPr>
              <a:t>175</a:t>
            </a:r>
            <a:r>
              <a:rPr lang="cs-CZ" b="1" dirty="0"/>
              <a:t>  </a:t>
            </a:r>
            <a:r>
              <a:rPr lang="cs-CZ" b="1" dirty="0">
                <a:solidFill>
                  <a:srgbClr val="0070C0"/>
                </a:solidFill>
              </a:rPr>
              <a:t>-     126 </a:t>
            </a:r>
            <a:r>
              <a:rPr lang="cs-CZ" b="1" dirty="0" smtClean="0">
                <a:solidFill>
                  <a:srgbClr val="0070C0"/>
                </a:solidFill>
              </a:rPr>
              <a:t>003 účastníků</a:t>
            </a:r>
            <a:endParaRPr lang="cs-CZ" b="1" dirty="0">
              <a:solidFill>
                <a:srgbClr val="0070C0"/>
              </a:solidFill>
            </a:endParaRPr>
          </a:p>
          <a:p>
            <a:r>
              <a:rPr lang="cs-CZ" dirty="0"/>
              <a:t>Počet organizací </a:t>
            </a:r>
            <a:r>
              <a:rPr lang="cs-CZ" b="1" dirty="0">
                <a:solidFill>
                  <a:srgbClr val="0070C0"/>
                </a:solidFill>
              </a:rPr>
              <a:t>	  70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667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360045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4427787"/>
              </p:ext>
            </p:extLst>
          </p:nvPr>
        </p:nvGraphicFramePr>
        <p:xfrm>
          <a:off x="457200" y="1124744"/>
          <a:ext cx="8229600" cy="5001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342896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147248" cy="792088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Protidrogová prevence</a:t>
            </a:r>
            <a:endParaRPr lang="cs-CZ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360045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11560" y="2492896"/>
            <a:ext cx="8075240" cy="3024336"/>
          </a:xfrm>
        </p:spPr>
        <p:txBody>
          <a:bodyPr>
            <a:normAutofit/>
          </a:bodyPr>
          <a:lstStyle/>
          <a:p>
            <a:pPr>
              <a:tabLst>
                <a:tab pos="7715250" algn="r"/>
              </a:tabLst>
            </a:pPr>
            <a:r>
              <a:rPr lang="cs-CZ" sz="2400" dirty="0" smtClean="0"/>
              <a:t>Předpokládané náklady při tvorbě 5.KP	</a:t>
            </a:r>
            <a:r>
              <a:rPr lang="cs-CZ" sz="2400" b="1" dirty="0" smtClean="0">
                <a:solidFill>
                  <a:srgbClr val="0070C0"/>
                </a:solidFill>
              </a:rPr>
              <a:t>26 171 569 Kč</a:t>
            </a:r>
          </a:p>
          <a:p>
            <a:pPr>
              <a:tabLst>
                <a:tab pos="7715250" algn="r"/>
              </a:tabLst>
            </a:pPr>
            <a:r>
              <a:rPr lang="cs-CZ" sz="2400" dirty="0" smtClean="0"/>
              <a:t>Předpokládané náklady na rok 2019	</a:t>
            </a:r>
            <a:r>
              <a:rPr lang="cs-CZ" sz="2400" b="1" dirty="0" smtClean="0">
                <a:solidFill>
                  <a:srgbClr val="0070C0"/>
                </a:solidFill>
              </a:rPr>
              <a:t>35 925 916 Kč</a:t>
            </a:r>
            <a:endParaRPr lang="cs-CZ" sz="2400" b="1" dirty="0">
              <a:solidFill>
                <a:srgbClr val="0070C0"/>
              </a:solidFill>
            </a:endParaRPr>
          </a:p>
          <a:p>
            <a:pPr>
              <a:tabLst>
                <a:tab pos="7715250" algn="r"/>
              </a:tabLst>
            </a:pPr>
            <a:r>
              <a:rPr lang="cs-CZ" sz="2400" dirty="0" smtClean="0"/>
              <a:t>Skutečné náklady v roce 2019	</a:t>
            </a:r>
            <a:r>
              <a:rPr lang="cs-CZ" sz="2400" b="1" dirty="0" smtClean="0">
                <a:solidFill>
                  <a:srgbClr val="0070C0"/>
                </a:solidFill>
              </a:rPr>
              <a:t>37 993 439 Kč</a:t>
            </a:r>
          </a:p>
          <a:p>
            <a:pPr>
              <a:tabLst>
                <a:tab pos="7715250" algn="r"/>
              </a:tabLst>
            </a:pPr>
            <a:endParaRPr lang="cs-CZ" sz="2400" b="1" dirty="0" smtClean="0">
              <a:solidFill>
                <a:srgbClr val="0070C0"/>
              </a:solidFill>
            </a:endParaRPr>
          </a:p>
          <a:p>
            <a:pPr>
              <a:tabLst>
                <a:tab pos="2867025" algn="r"/>
              </a:tabLst>
            </a:pPr>
            <a:r>
              <a:rPr lang="cs-CZ" sz="2400" dirty="0"/>
              <a:t>Počet </a:t>
            </a:r>
            <a:r>
              <a:rPr lang="cs-CZ" sz="2400" dirty="0" smtClean="0"/>
              <a:t>služeb	</a:t>
            </a:r>
            <a:r>
              <a:rPr lang="cs-CZ" sz="2400" b="1" dirty="0" smtClean="0">
                <a:solidFill>
                  <a:srgbClr val="0070C0"/>
                </a:solidFill>
              </a:rPr>
              <a:t>11</a:t>
            </a:r>
            <a:endParaRPr lang="cs-CZ" sz="2400" b="1" dirty="0">
              <a:solidFill>
                <a:srgbClr val="0070C0"/>
              </a:solidFill>
            </a:endParaRPr>
          </a:p>
          <a:p>
            <a:pPr>
              <a:tabLst>
                <a:tab pos="2867025" algn="r"/>
              </a:tabLst>
            </a:pPr>
            <a:r>
              <a:rPr lang="cs-CZ" sz="2400" dirty="0"/>
              <a:t>Počet </a:t>
            </a:r>
            <a:r>
              <a:rPr lang="cs-CZ" sz="2400" dirty="0" smtClean="0"/>
              <a:t>aktivit	</a:t>
            </a:r>
            <a:r>
              <a:rPr lang="cs-CZ" sz="2400" b="1" dirty="0" smtClean="0">
                <a:solidFill>
                  <a:srgbClr val="0070C0"/>
                </a:solidFill>
              </a:rPr>
              <a:t>5</a:t>
            </a:r>
            <a:endParaRPr lang="cs-CZ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8468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360045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0535906"/>
              </p:ext>
            </p:extLst>
          </p:nvPr>
        </p:nvGraphicFramePr>
        <p:xfrm>
          <a:off x="457200" y="1293814"/>
          <a:ext cx="8229600" cy="4832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7895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93812"/>
            <a:ext cx="8229600" cy="623019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SENIOŘI</a:t>
            </a:r>
            <a:endParaRPr lang="cs-CZ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360045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2204865"/>
            <a:ext cx="8229600" cy="2880320"/>
          </a:xfrm>
        </p:spPr>
        <p:txBody>
          <a:bodyPr>
            <a:normAutofit/>
          </a:bodyPr>
          <a:lstStyle/>
          <a:p>
            <a:pPr>
              <a:tabLst>
                <a:tab pos="7715250" algn="r"/>
              </a:tabLst>
            </a:pPr>
            <a:r>
              <a:rPr lang="cs-CZ" sz="2400" dirty="0" smtClean="0"/>
              <a:t>Předpokládané náklady při tvorbě 5.KP	</a:t>
            </a:r>
            <a:r>
              <a:rPr lang="cs-CZ" sz="2400" b="1" dirty="0" smtClean="0">
                <a:solidFill>
                  <a:srgbClr val="0070C0"/>
                </a:solidFill>
              </a:rPr>
              <a:t>1 098 439 758 Kč</a:t>
            </a:r>
          </a:p>
          <a:p>
            <a:pPr>
              <a:tabLst>
                <a:tab pos="7715250" algn="r"/>
              </a:tabLst>
            </a:pPr>
            <a:r>
              <a:rPr lang="cs-CZ" sz="2400" dirty="0" smtClean="0"/>
              <a:t>Předpokládané náklady na rok 2019	</a:t>
            </a:r>
            <a:r>
              <a:rPr lang="cs-CZ" sz="2400" b="1" dirty="0" smtClean="0">
                <a:solidFill>
                  <a:srgbClr val="0070C0"/>
                </a:solidFill>
              </a:rPr>
              <a:t>1 </a:t>
            </a:r>
            <a:r>
              <a:rPr lang="cs-CZ" sz="2400" b="1" dirty="0">
                <a:solidFill>
                  <a:srgbClr val="0070C0"/>
                </a:solidFill>
              </a:rPr>
              <a:t>061 313 644 Kč</a:t>
            </a:r>
          </a:p>
          <a:p>
            <a:pPr>
              <a:tabLst>
                <a:tab pos="7715250" algn="r"/>
              </a:tabLst>
            </a:pPr>
            <a:r>
              <a:rPr lang="cs-CZ" sz="2400" dirty="0" smtClean="0"/>
              <a:t>Skutečné náklady v roce 2019	</a:t>
            </a:r>
            <a:r>
              <a:rPr lang="cs-CZ" sz="2400" b="1" dirty="0" smtClean="0">
                <a:solidFill>
                  <a:srgbClr val="0070C0"/>
                </a:solidFill>
              </a:rPr>
              <a:t>1 </a:t>
            </a:r>
            <a:r>
              <a:rPr lang="cs-CZ" sz="2400" b="1" dirty="0">
                <a:solidFill>
                  <a:srgbClr val="0070C0"/>
                </a:solidFill>
              </a:rPr>
              <a:t>125 175 753 </a:t>
            </a:r>
            <a:r>
              <a:rPr lang="cs-CZ" sz="2400" b="1" dirty="0" smtClean="0">
                <a:solidFill>
                  <a:srgbClr val="0070C0"/>
                </a:solidFill>
              </a:rPr>
              <a:t>Kč</a:t>
            </a:r>
          </a:p>
          <a:p>
            <a:pPr>
              <a:tabLst>
                <a:tab pos="7715250" algn="r"/>
              </a:tabLst>
            </a:pPr>
            <a:endParaRPr lang="cs-CZ" sz="2400" b="1" dirty="0" smtClean="0">
              <a:solidFill>
                <a:srgbClr val="0070C0"/>
              </a:solidFill>
            </a:endParaRPr>
          </a:p>
          <a:p>
            <a:pPr>
              <a:tabLst>
                <a:tab pos="2867025" algn="r"/>
              </a:tabLst>
            </a:pPr>
            <a:r>
              <a:rPr lang="cs-CZ" sz="2400" dirty="0"/>
              <a:t>Počet </a:t>
            </a:r>
            <a:r>
              <a:rPr lang="cs-CZ" sz="2400" dirty="0" smtClean="0"/>
              <a:t>služeb	</a:t>
            </a:r>
            <a:r>
              <a:rPr lang="cs-CZ" sz="2400" b="1" dirty="0" smtClean="0">
                <a:solidFill>
                  <a:srgbClr val="0070C0"/>
                </a:solidFill>
              </a:rPr>
              <a:t>48</a:t>
            </a:r>
            <a:endParaRPr lang="cs-CZ" sz="2400" b="1" dirty="0">
              <a:solidFill>
                <a:srgbClr val="0070C0"/>
              </a:solidFill>
            </a:endParaRPr>
          </a:p>
          <a:p>
            <a:pPr>
              <a:tabLst>
                <a:tab pos="2867025" algn="r"/>
              </a:tabLst>
            </a:pPr>
            <a:r>
              <a:rPr lang="cs-CZ" sz="2400" dirty="0"/>
              <a:t>Počet </a:t>
            </a:r>
            <a:r>
              <a:rPr lang="cs-CZ" sz="2400" dirty="0" smtClean="0"/>
              <a:t>aktivit	</a:t>
            </a:r>
            <a:r>
              <a:rPr lang="cs-CZ" sz="2400" b="1" dirty="0" smtClean="0">
                <a:solidFill>
                  <a:srgbClr val="0070C0"/>
                </a:solidFill>
              </a:rPr>
              <a:t>13</a:t>
            </a:r>
            <a:endParaRPr lang="cs-CZ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13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360045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372309"/>
              </p:ext>
            </p:extLst>
          </p:nvPr>
        </p:nvGraphicFramePr>
        <p:xfrm>
          <a:off x="457200" y="1293814"/>
          <a:ext cx="8229600" cy="4832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8945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484784"/>
            <a:ext cx="8147248" cy="86409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Občané s duševním onemocněním a psychosociálními obtížemi</a:t>
            </a:r>
            <a:br>
              <a:rPr lang="cs-CZ" b="1" dirty="0" smtClean="0"/>
            </a:br>
            <a:endParaRPr lang="cs-CZ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360045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11560" y="2996951"/>
            <a:ext cx="8075240" cy="3168353"/>
          </a:xfrm>
        </p:spPr>
        <p:txBody>
          <a:bodyPr>
            <a:normAutofit/>
          </a:bodyPr>
          <a:lstStyle/>
          <a:p>
            <a:pPr>
              <a:tabLst>
                <a:tab pos="7715250" algn="r"/>
              </a:tabLst>
            </a:pPr>
            <a:r>
              <a:rPr lang="cs-CZ" sz="2400" dirty="0" smtClean="0"/>
              <a:t>Předpokládané náklady při tvorbě 5.KP	</a:t>
            </a:r>
            <a:r>
              <a:rPr lang="cs-CZ" sz="2400" b="1" dirty="0" smtClean="0">
                <a:solidFill>
                  <a:srgbClr val="0070C0"/>
                </a:solidFill>
              </a:rPr>
              <a:t>112 176 295 Kč</a:t>
            </a:r>
          </a:p>
          <a:p>
            <a:pPr>
              <a:tabLst>
                <a:tab pos="7715250" algn="r"/>
              </a:tabLst>
            </a:pPr>
            <a:r>
              <a:rPr lang="cs-CZ" sz="2400" dirty="0" smtClean="0"/>
              <a:t>Předpokládané náklady na rok 2019	</a:t>
            </a:r>
            <a:r>
              <a:rPr lang="cs-CZ" sz="2400" b="1" dirty="0" smtClean="0">
                <a:solidFill>
                  <a:srgbClr val="0070C0"/>
                </a:solidFill>
              </a:rPr>
              <a:t>136 879 237 Kč</a:t>
            </a:r>
            <a:endParaRPr lang="cs-CZ" sz="2400" b="1" dirty="0">
              <a:solidFill>
                <a:srgbClr val="0070C0"/>
              </a:solidFill>
            </a:endParaRPr>
          </a:p>
          <a:p>
            <a:pPr>
              <a:tabLst>
                <a:tab pos="7715250" algn="r"/>
              </a:tabLst>
            </a:pPr>
            <a:r>
              <a:rPr lang="cs-CZ" sz="2400" dirty="0" smtClean="0"/>
              <a:t>Skutečné náklady v roce 2019	</a:t>
            </a:r>
            <a:r>
              <a:rPr lang="cs-CZ" sz="2400" b="1" dirty="0" smtClean="0">
                <a:solidFill>
                  <a:srgbClr val="0070C0"/>
                </a:solidFill>
              </a:rPr>
              <a:t>126 574 108 Kč</a:t>
            </a:r>
          </a:p>
          <a:p>
            <a:pPr>
              <a:tabLst>
                <a:tab pos="7715250" algn="r"/>
              </a:tabLst>
            </a:pPr>
            <a:endParaRPr lang="cs-CZ" sz="2400" b="1" dirty="0" smtClean="0">
              <a:solidFill>
                <a:srgbClr val="0070C0"/>
              </a:solidFill>
            </a:endParaRPr>
          </a:p>
          <a:p>
            <a:pPr>
              <a:tabLst>
                <a:tab pos="2867025" algn="r"/>
              </a:tabLst>
            </a:pPr>
            <a:r>
              <a:rPr lang="cs-CZ" sz="2400" dirty="0"/>
              <a:t>Počet </a:t>
            </a:r>
            <a:r>
              <a:rPr lang="cs-CZ" sz="2400" dirty="0" smtClean="0"/>
              <a:t>služeb	</a:t>
            </a:r>
            <a:r>
              <a:rPr lang="cs-CZ" sz="2400" b="1" dirty="0" smtClean="0">
                <a:solidFill>
                  <a:srgbClr val="0070C0"/>
                </a:solidFill>
              </a:rPr>
              <a:t>17</a:t>
            </a:r>
            <a:endParaRPr lang="cs-CZ" sz="2400" b="1" dirty="0">
              <a:solidFill>
                <a:srgbClr val="0070C0"/>
              </a:solidFill>
            </a:endParaRPr>
          </a:p>
          <a:p>
            <a:pPr>
              <a:tabLst>
                <a:tab pos="2867025" algn="r"/>
              </a:tabLst>
            </a:pPr>
            <a:r>
              <a:rPr lang="cs-CZ" sz="2400" dirty="0"/>
              <a:t>Počet </a:t>
            </a:r>
            <a:r>
              <a:rPr lang="cs-CZ" sz="2400" dirty="0" smtClean="0"/>
              <a:t>aktivit	</a:t>
            </a:r>
            <a:r>
              <a:rPr lang="cs-CZ" sz="2400" b="1" dirty="0" smtClean="0">
                <a:solidFill>
                  <a:srgbClr val="0070C0"/>
                </a:solidFill>
              </a:rPr>
              <a:t>17</a:t>
            </a:r>
            <a:endParaRPr lang="cs-CZ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51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360045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557335"/>
              </p:ext>
            </p:extLst>
          </p:nvPr>
        </p:nvGraphicFramePr>
        <p:xfrm>
          <a:off x="457200" y="1124744"/>
          <a:ext cx="8229600" cy="5001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35322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484784"/>
            <a:ext cx="8147248" cy="86409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Občané se zrakovým postižením</a:t>
            </a:r>
            <a:br>
              <a:rPr lang="cs-CZ" b="1" dirty="0" smtClean="0"/>
            </a:br>
            <a:endParaRPr lang="cs-CZ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360045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11560" y="2996951"/>
            <a:ext cx="8075240" cy="3168353"/>
          </a:xfrm>
        </p:spPr>
        <p:txBody>
          <a:bodyPr>
            <a:normAutofit/>
          </a:bodyPr>
          <a:lstStyle/>
          <a:p>
            <a:pPr>
              <a:tabLst>
                <a:tab pos="7715250" algn="r"/>
              </a:tabLst>
            </a:pPr>
            <a:r>
              <a:rPr lang="cs-CZ" sz="2400" dirty="0" smtClean="0"/>
              <a:t>Předpokládané náklady při tvorbě 5.KP	</a:t>
            </a:r>
            <a:r>
              <a:rPr lang="cs-CZ" sz="2400" b="1" dirty="0" smtClean="0">
                <a:solidFill>
                  <a:srgbClr val="0070C0"/>
                </a:solidFill>
              </a:rPr>
              <a:t>8 791 456 Kč</a:t>
            </a:r>
          </a:p>
          <a:p>
            <a:pPr>
              <a:tabLst>
                <a:tab pos="7715250" algn="r"/>
              </a:tabLst>
            </a:pPr>
            <a:r>
              <a:rPr lang="cs-CZ" sz="2400" dirty="0" smtClean="0"/>
              <a:t>Předpokládané náklady na rok 2019	</a:t>
            </a:r>
            <a:r>
              <a:rPr lang="cs-CZ" sz="2400" b="1" dirty="0" smtClean="0">
                <a:solidFill>
                  <a:srgbClr val="0070C0"/>
                </a:solidFill>
              </a:rPr>
              <a:t>11 224 368 Kč</a:t>
            </a:r>
            <a:endParaRPr lang="cs-CZ" sz="2400" b="1" dirty="0">
              <a:solidFill>
                <a:srgbClr val="0070C0"/>
              </a:solidFill>
            </a:endParaRPr>
          </a:p>
          <a:p>
            <a:pPr>
              <a:tabLst>
                <a:tab pos="7715250" algn="r"/>
              </a:tabLst>
            </a:pPr>
            <a:r>
              <a:rPr lang="cs-CZ" sz="2400" dirty="0" smtClean="0"/>
              <a:t>Skutečné náklady v roce 2019	</a:t>
            </a:r>
            <a:r>
              <a:rPr lang="cs-CZ" sz="2400" b="1" dirty="0" smtClean="0">
                <a:solidFill>
                  <a:srgbClr val="0070C0"/>
                </a:solidFill>
              </a:rPr>
              <a:t>12 034 390 Kč</a:t>
            </a:r>
          </a:p>
          <a:p>
            <a:pPr>
              <a:tabLst>
                <a:tab pos="7715250" algn="r"/>
              </a:tabLst>
            </a:pPr>
            <a:endParaRPr lang="cs-CZ" sz="2400" b="1" dirty="0" smtClean="0">
              <a:solidFill>
                <a:srgbClr val="0070C0"/>
              </a:solidFill>
            </a:endParaRPr>
          </a:p>
          <a:p>
            <a:pPr>
              <a:tabLst>
                <a:tab pos="2867025" algn="r"/>
              </a:tabLst>
            </a:pPr>
            <a:r>
              <a:rPr lang="cs-CZ" sz="2400" dirty="0"/>
              <a:t>Počet </a:t>
            </a:r>
            <a:r>
              <a:rPr lang="cs-CZ" sz="2400" dirty="0" smtClean="0"/>
              <a:t>služeb	</a:t>
            </a:r>
            <a:r>
              <a:rPr lang="cs-CZ" sz="2400" b="1" dirty="0" smtClean="0">
                <a:solidFill>
                  <a:srgbClr val="0070C0"/>
                </a:solidFill>
              </a:rPr>
              <a:t>4</a:t>
            </a:r>
            <a:endParaRPr lang="cs-CZ" sz="2400" b="1" dirty="0">
              <a:solidFill>
                <a:srgbClr val="0070C0"/>
              </a:solidFill>
            </a:endParaRPr>
          </a:p>
          <a:p>
            <a:pPr>
              <a:tabLst>
                <a:tab pos="2867025" algn="r"/>
              </a:tabLst>
            </a:pPr>
            <a:r>
              <a:rPr lang="cs-CZ" sz="2400" dirty="0"/>
              <a:t>Počet </a:t>
            </a:r>
            <a:r>
              <a:rPr lang="cs-CZ" sz="2400" dirty="0" smtClean="0"/>
              <a:t>aktivit	</a:t>
            </a:r>
            <a:r>
              <a:rPr lang="cs-CZ" sz="2400" b="1" dirty="0" smtClean="0">
                <a:solidFill>
                  <a:srgbClr val="0070C0"/>
                </a:solidFill>
              </a:rPr>
              <a:t>4</a:t>
            </a:r>
            <a:endParaRPr lang="cs-CZ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735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360045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5442113"/>
              </p:ext>
            </p:extLst>
          </p:nvPr>
        </p:nvGraphicFramePr>
        <p:xfrm>
          <a:off x="457200" y="1293814"/>
          <a:ext cx="8229600" cy="4832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15472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484784"/>
            <a:ext cx="8147248" cy="86409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Občané se sluchovým postižením</a:t>
            </a:r>
            <a:br>
              <a:rPr lang="cs-CZ" b="1" dirty="0" smtClean="0"/>
            </a:br>
            <a:endParaRPr lang="cs-CZ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360045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11560" y="2996951"/>
            <a:ext cx="8075240" cy="3168353"/>
          </a:xfrm>
        </p:spPr>
        <p:txBody>
          <a:bodyPr>
            <a:normAutofit/>
          </a:bodyPr>
          <a:lstStyle/>
          <a:p>
            <a:pPr>
              <a:tabLst>
                <a:tab pos="7715250" algn="r"/>
              </a:tabLst>
            </a:pPr>
            <a:r>
              <a:rPr lang="cs-CZ" sz="2400" dirty="0" smtClean="0"/>
              <a:t>Předpokládané náklady při tvorbě 5.KP	</a:t>
            </a:r>
            <a:r>
              <a:rPr lang="cs-CZ" sz="2400" b="1" dirty="0" smtClean="0">
                <a:solidFill>
                  <a:srgbClr val="0070C0"/>
                </a:solidFill>
              </a:rPr>
              <a:t>7 556 083 Kč</a:t>
            </a:r>
          </a:p>
          <a:p>
            <a:pPr>
              <a:tabLst>
                <a:tab pos="7715250" algn="r"/>
              </a:tabLst>
            </a:pPr>
            <a:r>
              <a:rPr lang="cs-CZ" sz="2400" dirty="0" smtClean="0"/>
              <a:t>Předpokládané náklady na rok 2019	</a:t>
            </a:r>
            <a:r>
              <a:rPr lang="cs-CZ" sz="2400" b="1" dirty="0" smtClean="0">
                <a:solidFill>
                  <a:srgbClr val="0070C0"/>
                </a:solidFill>
              </a:rPr>
              <a:t>10 966 983 Kč</a:t>
            </a:r>
            <a:endParaRPr lang="cs-CZ" sz="2400" b="1" dirty="0">
              <a:solidFill>
                <a:srgbClr val="0070C0"/>
              </a:solidFill>
            </a:endParaRPr>
          </a:p>
          <a:p>
            <a:pPr>
              <a:tabLst>
                <a:tab pos="7715250" algn="r"/>
              </a:tabLst>
            </a:pPr>
            <a:r>
              <a:rPr lang="cs-CZ" sz="2400" dirty="0" smtClean="0"/>
              <a:t>Skutečné náklady v roce 2019	</a:t>
            </a:r>
            <a:r>
              <a:rPr lang="cs-CZ" sz="2400" b="1" dirty="0" smtClean="0">
                <a:solidFill>
                  <a:srgbClr val="0070C0"/>
                </a:solidFill>
              </a:rPr>
              <a:t>6 935 041 Kč</a:t>
            </a:r>
          </a:p>
          <a:p>
            <a:pPr>
              <a:tabLst>
                <a:tab pos="7715250" algn="r"/>
              </a:tabLst>
            </a:pPr>
            <a:endParaRPr lang="cs-CZ" sz="2400" b="1" dirty="0" smtClean="0">
              <a:solidFill>
                <a:srgbClr val="0070C0"/>
              </a:solidFill>
            </a:endParaRPr>
          </a:p>
          <a:p>
            <a:pPr>
              <a:tabLst>
                <a:tab pos="2867025" algn="r"/>
              </a:tabLst>
            </a:pPr>
            <a:r>
              <a:rPr lang="cs-CZ" sz="2400" dirty="0"/>
              <a:t>Počet </a:t>
            </a:r>
            <a:r>
              <a:rPr lang="cs-CZ" sz="2400" dirty="0" smtClean="0"/>
              <a:t>služeb	</a:t>
            </a:r>
            <a:r>
              <a:rPr lang="cs-CZ" sz="2400" b="1" dirty="0" smtClean="0">
                <a:solidFill>
                  <a:srgbClr val="0070C0"/>
                </a:solidFill>
              </a:rPr>
              <a:t>4</a:t>
            </a:r>
            <a:endParaRPr lang="cs-CZ" sz="2400" b="1" dirty="0">
              <a:solidFill>
                <a:srgbClr val="0070C0"/>
              </a:solidFill>
            </a:endParaRPr>
          </a:p>
          <a:p>
            <a:pPr>
              <a:tabLst>
                <a:tab pos="2867025" algn="r"/>
              </a:tabLst>
            </a:pPr>
            <a:r>
              <a:rPr lang="cs-CZ" sz="2400" dirty="0"/>
              <a:t>Počet </a:t>
            </a:r>
            <a:r>
              <a:rPr lang="cs-CZ" sz="2400" dirty="0" smtClean="0"/>
              <a:t>aktivit	</a:t>
            </a:r>
            <a:r>
              <a:rPr lang="cs-CZ" sz="2400" b="1" dirty="0" smtClean="0">
                <a:solidFill>
                  <a:srgbClr val="0070C0"/>
                </a:solidFill>
              </a:rPr>
              <a:t>5</a:t>
            </a:r>
            <a:endParaRPr lang="cs-CZ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7356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159</Words>
  <Application>Microsoft Office PowerPoint</Application>
  <PresentationFormat>Předvádění na obrazovce (4:3)</PresentationFormat>
  <Paragraphs>120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systému Office</vt:lpstr>
      <vt:lpstr> Vyhodnocení Přehledu poskytovaných sociálních služeb a souvisejících aktivit  5. KP</vt:lpstr>
      <vt:lpstr>5. KP a rok 2019</vt:lpstr>
      <vt:lpstr>SENIOŘI</vt:lpstr>
      <vt:lpstr>Prezentace aplikace PowerPoint</vt:lpstr>
      <vt:lpstr> Občané s duševním onemocněním a psychosociálními obtížemi </vt:lpstr>
      <vt:lpstr>Prezentace aplikace PowerPoint</vt:lpstr>
      <vt:lpstr> Občané se zrakovým postižením </vt:lpstr>
      <vt:lpstr>Prezentace aplikace PowerPoint</vt:lpstr>
      <vt:lpstr> Občané se sluchovým postižením </vt:lpstr>
      <vt:lpstr>Prezentace aplikace PowerPoint</vt:lpstr>
      <vt:lpstr> Občané s mentálním, tělesným a kombinovaným postižením</vt:lpstr>
      <vt:lpstr>Prezentace aplikace PowerPoint</vt:lpstr>
      <vt:lpstr> Děti a rodina</vt:lpstr>
      <vt:lpstr>Prezentace aplikace PowerPoint</vt:lpstr>
      <vt:lpstr> Občané ohrožení sociálním vyloučením a sociálně vyloučení</vt:lpstr>
      <vt:lpstr>Prezentace aplikace PowerPoint</vt:lpstr>
      <vt:lpstr> Romské etnikum</vt:lpstr>
      <vt:lpstr>Prezentace aplikace PowerPoint</vt:lpstr>
      <vt:lpstr> Prevence kriminality</vt:lpstr>
      <vt:lpstr>Prezentace aplikace PowerPoint</vt:lpstr>
      <vt:lpstr> Protidrogová prevence</vt:lpstr>
      <vt:lpstr>Prezentace aplikace PowerPoint</vt:lpstr>
    </vt:vector>
  </TitlesOfParts>
  <Company>MMO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Vyhodnocení Přehledu poskytovaných sociálních služeb a souvisejících aktivit  5. KP</dc:title>
  <dc:creator>Seidler Petra</dc:creator>
  <cp:lastModifiedBy>Seidler Petra</cp:lastModifiedBy>
  <cp:revision>13</cp:revision>
  <dcterms:created xsi:type="dcterms:W3CDTF">2020-06-18T11:49:52Z</dcterms:created>
  <dcterms:modified xsi:type="dcterms:W3CDTF">2020-06-19T05:13:45Z</dcterms:modified>
</cp:coreProperties>
</file>